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1" r:id="rId4"/>
    <p:sldId id="265" r:id="rId5"/>
    <p:sldId id="263" r:id="rId6"/>
    <p:sldId id="260" r:id="rId7"/>
    <p:sldId id="264" r:id="rId8"/>
    <p:sldId id="266" r:id="rId9"/>
    <p:sldId id="262" r:id="rId10"/>
    <p:sldId id="267" r:id="rId11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3557" autoAdjust="0"/>
  </p:normalViewPr>
  <p:slideViewPr>
    <p:cSldViewPr snapToGrid="0" snapToObjects="1">
      <p:cViewPr varScale="1">
        <p:scale>
          <a:sx n="77" d="100"/>
          <a:sy n="77" d="100"/>
        </p:scale>
        <p:origin x="984" y="6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2C9DF-362C-4ACB-BC44-779A028DF53D}" type="datetimeFigureOut">
              <a:rPr lang="es-CO" smtClean="0"/>
              <a:t>11/05/2025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5BB23-C3F6-4B12-854E-43F9F7D1EF6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818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BB23-C3F6-4B12-854E-43F9F7D1EF64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3779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43C4-1DEE-D578-6D7E-8106A5C74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CCC4F-0695-622B-DA7F-A23AB38C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62FAF-D0FC-847D-A6CF-E27416B62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 una consulta genérica</a:t>
            </a:r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37196-A836-5F6C-37B4-67C5A3B45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BB23-C3F6-4B12-854E-43F9F7D1EF64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471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A5C14-F1AB-E0A1-C35C-C51ED9F47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93DD4-BA91-818C-CA6E-7B2682F80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45F47-66B0-168A-DB2E-C3F7C70B8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B226F-1E53-A5DE-2E86-917D80762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BB23-C3F6-4B12-854E-43F9F7D1EF6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316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AD5B-7825-5B9D-4EB5-C69F1A44D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86D526-A8CA-0AC7-2DA2-AC204917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3FACF-BDF5-5301-814F-DCDEE3C1A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AC000-520B-5AA1-2EBF-A40D472B2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BB23-C3F6-4B12-854E-43F9F7D1EF6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7022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BB23-C3F6-4B12-854E-43F9F7D1EF6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229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E5A73-0A03-5453-FCA9-95A12792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022F3-3A6F-74EB-25CA-2884C0D1B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A73E2-08AE-178C-CBA2-F5FB0AAF5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47550-91A0-BE34-04A6-FD21DEBCA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BB23-C3F6-4B12-854E-43F9F7D1EF6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8968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BB23-C3F6-4B12-854E-43F9F7D1EF6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70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11/05/2025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A3FBDD-E84B-A244-6A5B-6EA379D54979}"/>
              </a:ext>
            </a:extLst>
          </p:cNvPr>
          <p:cNvSpPr txBox="1"/>
          <p:nvPr/>
        </p:nvSpPr>
        <p:spPr>
          <a:xfrm>
            <a:off x="6284932" y="2598663"/>
            <a:ext cx="5197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Segoe UI" panose="020B0502040204020203" pitchFamily="34" charset="0"/>
                <a:cs typeface="Segoe UI" panose="020B0502040204020203" pitchFamily="34" charset="0"/>
              </a:rPr>
              <a:t>Gestión para una Clínica Médica</a:t>
            </a:r>
            <a:endParaRPr lang="es-CO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línica - Iconos gratis de edificios">
            <a:extLst>
              <a:ext uri="{FF2B5EF4-FFF2-40B4-BE49-F238E27FC236}">
                <a16:creationId xmlns:a16="http://schemas.microsoft.com/office/drawing/2014/main" id="{1C1F4101-2414-ED37-65D2-98EE0BF13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8" b="12173"/>
          <a:stretch/>
        </p:blipFill>
        <p:spPr bwMode="auto">
          <a:xfrm>
            <a:off x="445047" y="710245"/>
            <a:ext cx="2906517" cy="221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e de datos - Iconos gratis de tecnología">
            <a:extLst>
              <a:ext uri="{FF2B5EF4-FFF2-40B4-BE49-F238E27FC236}">
                <a16:creationId xmlns:a16="http://schemas.microsoft.com/office/drawing/2014/main" id="{8CA2F1DC-8674-7469-1C3A-D7C0BA2BC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99" y="1816031"/>
            <a:ext cx="1607795" cy="16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405902-D5E5-6007-0630-CECE000C982C}"/>
              </a:ext>
            </a:extLst>
          </p:cNvPr>
          <p:cNvSpPr txBox="1"/>
          <p:nvPr/>
        </p:nvSpPr>
        <p:spPr>
          <a:xfrm>
            <a:off x="841453" y="3625702"/>
            <a:ext cx="3732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Jose Miguel Vera Garzón</a:t>
            </a:r>
          </a:p>
          <a:p>
            <a:r>
              <a: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María Juliana Ferro Bonilla</a:t>
            </a:r>
            <a:endParaRPr lang="es-CO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80DD-7382-CAFF-D159-DD63758F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Muchas Gracias</a:t>
            </a:r>
            <a:endParaRPr lang="es-C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48BF8-F8AC-294A-680C-9863F692A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Realizado por Jose Miguel Vera Garzón &amp; María Juliana Ferro Bonilla.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430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4932FB-5BFF-4D55-54E2-4996FF3BF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9"/>
          <a:stretch/>
        </p:blipFill>
        <p:spPr>
          <a:xfrm>
            <a:off x="0" y="318977"/>
            <a:ext cx="12193588" cy="5229831"/>
          </a:xfrm>
        </p:spPr>
      </p:pic>
    </p:spTree>
    <p:extLst>
      <p:ext uri="{BB962C8B-B14F-4D97-AF65-F5344CB8AC3E}">
        <p14:creationId xmlns:p14="http://schemas.microsoft.com/office/powerpoint/2010/main" val="33177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5180E-7DD7-5A5C-84C3-0583CE26E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D0B9-0251-AFEB-706A-18A8CE52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022" y="432542"/>
            <a:ext cx="7417543" cy="758304"/>
          </a:xfrm>
        </p:spPr>
        <p:txBody>
          <a:bodyPr/>
          <a:lstStyle/>
          <a:p>
            <a:pPr algn="ctr"/>
            <a:r>
              <a:rPr lang="es-ES" sz="4400" dirty="0"/>
              <a:t>Funcionalidades BD - Consultas</a:t>
            </a:r>
            <a:endParaRPr lang="es-CO" sz="4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9B6A06-AE1E-30C4-7C63-B4D7DF658E48}"/>
              </a:ext>
            </a:extLst>
          </p:cNvPr>
          <p:cNvGrpSpPr/>
          <p:nvPr/>
        </p:nvGrpSpPr>
        <p:grpSpPr>
          <a:xfrm rot="10800000">
            <a:off x="5272690" y="1324929"/>
            <a:ext cx="5409179" cy="3315280"/>
            <a:chOff x="933881" y="3386920"/>
            <a:chExt cx="5409179" cy="3315280"/>
          </a:xfrm>
        </p:grpSpPr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84DE4AEB-2C9F-11AD-CDD8-56B10661CC48}"/>
                </a:ext>
              </a:extLst>
            </p:cNvPr>
            <p:cNvSpPr/>
            <p:nvPr/>
          </p:nvSpPr>
          <p:spPr>
            <a:xfrm>
              <a:off x="943060" y="3462200"/>
              <a:ext cx="5400000" cy="3240000"/>
            </a:xfrm>
            <a:prstGeom prst="snip1Rect">
              <a:avLst>
                <a:gd name="adj" fmla="val 3503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1" name="Rectangle: Single Corner Snipped 20">
              <a:extLst>
                <a:ext uri="{FF2B5EF4-FFF2-40B4-BE49-F238E27FC236}">
                  <a16:creationId xmlns:a16="http://schemas.microsoft.com/office/drawing/2014/main" id="{BC16181E-1F9E-4CF4-8868-31729290493B}"/>
                </a:ext>
              </a:extLst>
            </p:cNvPr>
            <p:cNvSpPr/>
            <p:nvPr/>
          </p:nvSpPr>
          <p:spPr>
            <a:xfrm>
              <a:off x="933881" y="3386920"/>
              <a:ext cx="5252484" cy="3129365"/>
            </a:xfrm>
            <a:prstGeom prst="snip1Rect">
              <a:avLst>
                <a:gd name="adj" fmla="val 39790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2309D2-4A1D-7AD2-9BCF-A6993E4A829E}"/>
              </a:ext>
            </a:extLst>
          </p:cNvPr>
          <p:cNvGrpSpPr/>
          <p:nvPr/>
        </p:nvGrpSpPr>
        <p:grpSpPr>
          <a:xfrm>
            <a:off x="933881" y="3386920"/>
            <a:ext cx="5409179" cy="3315280"/>
            <a:chOff x="933881" y="3386920"/>
            <a:chExt cx="5409179" cy="33152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297128-1941-D81D-1208-F5CF1CB9C8FB}"/>
                </a:ext>
              </a:extLst>
            </p:cNvPr>
            <p:cNvGrpSpPr/>
            <p:nvPr/>
          </p:nvGrpSpPr>
          <p:grpSpPr>
            <a:xfrm>
              <a:off x="933881" y="3386920"/>
              <a:ext cx="5409179" cy="3315280"/>
              <a:chOff x="933881" y="3386920"/>
              <a:chExt cx="5409179" cy="3315280"/>
            </a:xfrm>
          </p:grpSpPr>
          <p:sp>
            <p:nvSpPr>
              <p:cNvPr id="13" name="Rectangle: Single Corner Snipped 12">
                <a:extLst>
                  <a:ext uri="{FF2B5EF4-FFF2-40B4-BE49-F238E27FC236}">
                    <a16:creationId xmlns:a16="http://schemas.microsoft.com/office/drawing/2014/main" id="{A0FC5343-EC25-60B7-B754-2FB902B7CED7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" name="Rectangle: Single Corner Snipped 4">
                <a:extLst>
                  <a:ext uri="{FF2B5EF4-FFF2-40B4-BE49-F238E27FC236}">
                    <a16:creationId xmlns:a16="http://schemas.microsoft.com/office/drawing/2014/main" id="{726BF881-1F39-A50B-79BB-26F26BCF2FCD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562780-8CE3-2C3B-42D9-1F0376E1805D}"/>
                </a:ext>
              </a:extLst>
            </p:cNvPr>
            <p:cNvSpPr txBox="1"/>
            <p:nvPr/>
          </p:nvSpPr>
          <p:spPr>
            <a:xfrm>
              <a:off x="1097574" y="3532358"/>
              <a:ext cx="383798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SELECT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p.Nombre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p.Apellido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c.Fecha_Cita</a:t>
              </a:r>
              <a:endParaRPr lang="en-US" sz="2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FROM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p</a:t>
              </a:r>
            </a:p>
            <a:p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INNER JOIN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CitasMedicas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c ON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p.id_pacientes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c.id_pacientes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  <a:endParaRPr lang="es-CO" sz="2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0B4877C8-4A1D-732D-8A11-16140F80AC78}"/>
              </a:ext>
            </a:extLst>
          </p:cNvPr>
          <p:cNvSpPr txBox="1">
            <a:spLocks/>
          </p:cNvSpPr>
          <p:nvPr/>
        </p:nvSpPr>
        <p:spPr>
          <a:xfrm>
            <a:off x="943061" y="2710149"/>
            <a:ext cx="3992496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Tabla – Paciente </a:t>
            </a:r>
            <a:endParaRPr lang="es-CO" sz="32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20897A7-F940-6819-940A-7311F8134197}"/>
              </a:ext>
            </a:extLst>
          </p:cNvPr>
          <p:cNvGrpSpPr/>
          <p:nvPr/>
        </p:nvGrpSpPr>
        <p:grpSpPr>
          <a:xfrm>
            <a:off x="938470" y="3393743"/>
            <a:ext cx="5409179" cy="3315280"/>
            <a:chOff x="938470" y="3393743"/>
            <a:chExt cx="5409179" cy="331528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3BA678-46DE-97D8-6235-A13931160065}"/>
                </a:ext>
              </a:extLst>
            </p:cNvPr>
            <p:cNvGrpSpPr/>
            <p:nvPr/>
          </p:nvGrpSpPr>
          <p:grpSpPr>
            <a:xfrm>
              <a:off x="938470" y="3393743"/>
              <a:ext cx="5409179" cy="3315280"/>
              <a:chOff x="933881" y="3386920"/>
              <a:chExt cx="5409179" cy="3315280"/>
            </a:xfrm>
          </p:grpSpPr>
          <p:sp>
            <p:nvSpPr>
              <p:cNvPr id="31" name="Rectangle: Single Corner Snipped 30">
                <a:extLst>
                  <a:ext uri="{FF2B5EF4-FFF2-40B4-BE49-F238E27FC236}">
                    <a16:creationId xmlns:a16="http://schemas.microsoft.com/office/drawing/2014/main" id="{829C9BED-8A6A-549D-7E87-DC993087C42C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2" name="Rectangle: Single Corner Snipped 31">
                <a:extLst>
                  <a:ext uri="{FF2B5EF4-FFF2-40B4-BE49-F238E27FC236}">
                    <a16:creationId xmlns:a16="http://schemas.microsoft.com/office/drawing/2014/main" id="{3D0507EB-51B9-00E0-1A3A-C73F45AF6463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24BC3C-3731-00CE-54BB-3CA599428173}"/>
                </a:ext>
              </a:extLst>
            </p:cNvPr>
            <p:cNvSpPr txBox="1"/>
            <p:nvPr/>
          </p:nvSpPr>
          <p:spPr>
            <a:xfrm>
              <a:off x="1102162" y="3539181"/>
              <a:ext cx="382053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SELECT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m.Nombre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m.Apellido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u.Sintomas</a:t>
              </a:r>
              <a:endParaRPr lang="en-US" sz="2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FROM Medicos m</a:t>
              </a:r>
            </a:p>
            <a:p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LEFT JOIN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Urgencias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u ON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m.id_medicos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u.id_medicos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  <a:endParaRPr lang="es-CO" sz="2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E0CC6328-907A-131E-134B-A3B8298DAE28}"/>
              </a:ext>
            </a:extLst>
          </p:cNvPr>
          <p:cNvSpPr txBox="1">
            <a:spLocks/>
          </p:cNvSpPr>
          <p:nvPr/>
        </p:nvSpPr>
        <p:spPr>
          <a:xfrm>
            <a:off x="930201" y="2716972"/>
            <a:ext cx="3992496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Tabla – Médicos </a:t>
            </a:r>
            <a:endParaRPr lang="es-CO" sz="3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C67464D-CCF1-B762-B26C-AFFA12D1B09A}"/>
              </a:ext>
            </a:extLst>
          </p:cNvPr>
          <p:cNvGrpSpPr/>
          <p:nvPr/>
        </p:nvGrpSpPr>
        <p:grpSpPr>
          <a:xfrm>
            <a:off x="930201" y="3393743"/>
            <a:ext cx="5409179" cy="3315280"/>
            <a:chOff x="943060" y="3386920"/>
            <a:chExt cx="5409179" cy="33152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74E754E-027E-D57E-16DA-6F6312E9FDDD}"/>
                </a:ext>
              </a:extLst>
            </p:cNvPr>
            <p:cNvGrpSpPr/>
            <p:nvPr/>
          </p:nvGrpSpPr>
          <p:grpSpPr>
            <a:xfrm>
              <a:off x="943060" y="3386920"/>
              <a:ext cx="5409179" cy="3315280"/>
              <a:chOff x="933881" y="3386920"/>
              <a:chExt cx="5409179" cy="3315280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749266FD-55FB-E66E-EB60-256DC8A81F35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7" name="Rectangle: Single Corner Snipped 36">
                <a:extLst>
                  <a:ext uri="{FF2B5EF4-FFF2-40B4-BE49-F238E27FC236}">
                    <a16:creationId xmlns:a16="http://schemas.microsoft.com/office/drawing/2014/main" id="{6C9914E9-D7D9-827D-4BF5-BBEF9F0E4BC2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3556D9-E829-762D-DEE1-B9664B089397}"/>
                </a:ext>
              </a:extLst>
            </p:cNvPr>
            <p:cNvSpPr txBox="1"/>
            <p:nvPr/>
          </p:nvSpPr>
          <p:spPr>
            <a:xfrm>
              <a:off x="1106753" y="3532358"/>
              <a:ext cx="38678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SELECT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c.Fecha_Cita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co.Nombre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Consultorio</a:t>
              </a:r>
              <a:endParaRPr lang="en-US" sz="2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FROM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CitasMedicas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c</a:t>
              </a:r>
            </a:p>
            <a:p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LEFT JOIN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Consultorios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co ON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c.id_consultorios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20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co.id_consultorios</a:t>
              </a:r>
              <a:r>
                <a:rPr lang="en-US" sz="20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  <a:endParaRPr lang="es-CO" sz="2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3D642FD5-CBBF-6524-A394-8E6B65CA65BD}"/>
              </a:ext>
            </a:extLst>
          </p:cNvPr>
          <p:cNvSpPr txBox="1">
            <a:spLocks/>
          </p:cNvSpPr>
          <p:nvPr/>
        </p:nvSpPr>
        <p:spPr>
          <a:xfrm>
            <a:off x="930201" y="2713732"/>
            <a:ext cx="3992496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Tabla – Citas Médicas</a:t>
            </a:r>
            <a:endParaRPr lang="es-CO" sz="3200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1E648E6-3CE4-5DAE-9179-21D6F08689A5}"/>
              </a:ext>
            </a:extLst>
          </p:cNvPr>
          <p:cNvSpPr txBox="1">
            <a:spLocks/>
          </p:cNvSpPr>
          <p:nvPr/>
        </p:nvSpPr>
        <p:spPr>
          <a:xfrm>
            <a:off x="7225287" y="4111468"/>
            <a:ext cx="3456582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Output</a:t>
            </a:r>
            <a:endParaRPr lang="es-CO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A0800-2816-BCD7-0C95-072DDDB9B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92" y="1760621"/>
            <a:ext cx="4801270" cy="16194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E962E9A-6B38-3603-F2E6-3BBFEA0A1307}"/>
              </a:ext>
            </a:extLst>
          </p:cNvPr>
          <p:cNvGrpSpPr/>
          <p:nvPr/>
        </p:nvGrpSpPr>
        <p:grpSpPr>
          <a:xfrm rot="10800000">
            <a:off x="5270853" y="1312075"/>
            <a:ext cx="5409179" cy="3315280"/>
            <a:chOff x="933881" y="3386920"/>
            <a:chExt cx="5409179" cy="3315280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C73742E3-1B45-19E9-1857-78DDED7AD039}"/>
                </a:ext>
              </a:extLst>
            </p:cNvPr>
            <p:cNvSpPr/>
            <p:nvPr/>
          </p:nvSpPr>
          <p:spPr>
            <a:xfrm>
              <a:off x="943060" y="3462200"/>
              <a:ext cx="5400000" cy="3240000"/>
            </a:xfrm>
            <a:prstGeom prst="snip1Rect">
              <a:avLst>
                <a:gd name="adj" fmla="val 3503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9B4A2158-99DB-1815-B604-AAF18FC949EF}"/>
                </a:ext>
              </a:extLst>
            </p:cNvPr>
            <p:cNvSpPr/>
            <p:nvPr/>
          </p:nvSpPr>
          <p:spPr>
            <a:xfrm>
              <a:off x="933881" y="3386920"/>
              <a:ext cx="5252484" cy="3129365"/>
            </a:xfrm>
            <a:prstGeom prst="snip1Rect">
              <a:avLst>
                <a:gd name="adj" fmla="val 39790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E04C757-3F98-7E05-22B7-30DF39C02BE2}"/>
              </a:ext>
            </a:extLst>
          </p:cNvPr>
          <p:cNvSpPr txBox="1">
            <a:spLocks/>
          </p:cNvSpPr>
          <p:nvPr/>
        </p:nvSpPr>
        <p:spPr>
          <a:xfrm>
            <a:off x="7223450" y="4098614"/>
            <a:ext cx="3456582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Output</a:t>
            </a:r>
            <a:endParaRPr lang="es-CO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3CB0DB-5392-3135-41C7-3A2EAF9CB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73" y="1942999"/>
            <a:ext cx="4959307" cy="125800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CA1BCAC-A7A0-C50E-6C79-653004347E09}"/>
              </a:ext>
            </a:extLst>
          </p:cNvPr>
          <p:cNvGrpSpPr/>
          <p:nvPr/>
        </p:nvGrpSpPr>
        <p:grpSpPr>
          <a:xfrm rot="10800000">
            <a:off x="5269015" y="1321254"/>
            <a:ext cx="5409179" cy="3315280"/>
            <a:chOff x="933881" y="3386920"/>
            <a:chExt cx="5409179" cy="3315280"/>
          </a:xfrm>
        </p:grpSpPr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A88C5205-CE86-6B71-F8EC-79F49EEA0ED4}"/>
                </a:ext>
              </a:extLst>
            </p:cNvPr>
            <p:cNvSpPr/>
            <p:nvPr/>
          </p:nvSpPr>
          <p:spPr>
            <a:xfrm>
              <a:off x="943060" y="3462200"/>
              <a:ext cx="5400000" cy="3240000"/>
            </a:xfrm>
            <a:prstGeom prst="snip1Rect">
              <a:avLst>
                <a:gd name="adj" fmla="val 3503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5" name="Rectangle: Single Corner Snipped 24">
              <a:extLst>
                <a:ext uri="{FF2B5EF4-FFF2-40B4-BE49-F238E27FC236}">
                  <a16:creationId xmlns:a16="http://schemas.microsoft.com/office/drawing/2014/main" id="{3C819071-AFF9-8A1E-35E0-841631B951FA}"/>
                </a:ext>
              </a:extLst>
            </p:cNvPr>
            <p:cNvSpPr/>
            <p:nvPr/>
          </p:nvSpPr>
          <p:spPr>
            <a:xfrm>
              <a:off x="933881" y="3386920"/>
              <a:ext cx="5252484" cy="3129365"/>
            </a:xfrm>
            <a:prstGeom prst="snip1Rect">
              <a:avLst>
                <a:gd name="adj" fmla="val 39790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05B71C9D-BFDF-D5FC-87F0-112F33994986}"/>
              </a:ext>
            </a:extLst>
          </p:cNvPr>
          <p:cNvSpPr txBox="1">
            <a:spLocks/>
          </p:cNvSpPr>
          <p:nvPr/>
        </p:nvSpPr>
        <p:spPr>
          <a:xfrm>
            <a:off x="7221612" y="4107793"/>
            <a:ext cx="3456582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Output</a:t>
            </a:r>
            <a:endParaRPr lang="es-CO" sz="32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08ED6D-41D0-7247-C08D-764BE0861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107" y="1977602"/>
            <a:ext cx="314368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4" grpId="1"/>
      <p:bldP spid="39" grpId="0"/>
      <p:bldP spid="39" grpId="1"/>
      <p:bldP spid="43" grpId="0"/>
      <p:bldP spid="12" grpId="1"/>
      <p:bldP spid="12" grpId="2"/>
      <p:bldP spid="26" grpId="0"/>
      <p:bldP spid="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AEB0E-869B-E5D1-F23D-8699EAB6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1EFD-830E-2F12-670A-65A3E976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615" y="400644"/>
            <a:ext cx="9966357" cy="758304"/>
          </a:xfrm>
        </p:spPr>
        <p:txBody>
          <a:bodyPr/>
          <a:lstStyle/>
          <a:p>
            <a:pPr algn="ctr"/>
            <a:r>
              <a:rPr lang="es-ES" sz="4400" dirty="0"/>
              <a:t>Funcionalidades BD – Optimización CTE</a:t>
            </a:r>
            <a:endParaRPr lang="es-CO" sz="4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B52EE9-6DF3-E6D6-A1D9-22143C06D05F}"/>
              </a:ext>
            </a:extLst>
          </p:cNvPr>
          <p:cNvGrpSpPr/>
          <p:nvPr/>
        </p:nvGrpSpPr>
        <p:grpSpPr>
          <a:xfrm rot="10800000">
            <a:off x="6559145" y="1912096"/>
            <a:ext cx="5409179" cy="3315280"/>
            <a:chOff x="933881" y="3386920"/>
            <a:chExt cx="5409179" cy="3315280"/>
          </a:xfrm>
        </p:grpSpPr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2C3C8D96-85B3-184F-C63E-104DDEE18E4F}"/>
                </a:ext>
              </a:extLst>
            </p:cNvPr>
            <p:cNvSpPr/>
            <p:nvPr/>
          </p:nvSpPr>
          <p:spPr>
            <a:xfrm>
              <a:off x="943060" y="3462200"/>
              <a:ext cx="5400000" cy="3240000"/>
            </a:xfrm>
            <a:prstGeom prst="snip1Rect">
              <a:avLst>
                <a:gd name="adj" fmla="val 3503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2" name="Rectangle: Single Corner Snipped 11">
              <a:extLst>
                <a:ext uri="{FF2B5EF4-FFF2-40B4-BE49-F238E27FC236}">
                  <a16:creationId xmlns:a16="http://schemas.microsoft.com/office/drawing/2014/main" id="{2A1CBF72-2504-7606-7202-6C0B9B5AAECB}"/>
                </a:ext>
              </a:extLst>
            </p:cNvPr>
            <p:cNvSpPr/>
            <p:nvPr/>
          </p:nvSpPr>
          <p:spPr>
            <a:xfrm>
              <a:off x="933881" y="3386920"/>
              <a:ext cx="5252484" cy="3129365"/>
            </a:xfrm>
            <a:prstGeom prst="snip1Rect">
              <a:avLst>
                <a:gd name="adj" fmla="val 39790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9FB6C1-6126-6B1E-2510-29EBD99BB69C}"/>
              </a:ext>
            </a:extLst>
          </p:cNvPr>
          <p:cNvGrpSpPr/>
          <p:nvPr/>
        </p:nvGrpSpPr>
        <p:grpSpPr>
          <a:xfrm>
            <a:off x="933881" y="1902862"/>
            <a:ext cx="5409179" cy="4799338"/>
            <a:chOff x="933881" y="3386920"/>
            <a:chExt cx="5409179" cy="331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30F60A-0AE0-57D2-A579-0E0C5EEFD10A}"/>
                </a:ext>
              </a:extLst>
            </p:cNvPr>
            <p:cNvGrpSpPr/>
            <p:nvPr/>
          </p:nvGrpSpPr>
          <p:grpSpPr>
            <a:xfrm>
              <a:off x="933881" y="3386920"/>
              <a:ext cx="5409179" cy="3315280"/>
              <a:chOff x="933881" y="3386920"/>
              <a:chExt cx="5409179" cy="3315280"/>
            </a:xfrm>
          </p:grpSpPr>
          <p:sp>
            <p:nvSpPr>
              <p:cNvPr id="16" name="Rectangle: Single Corner Snipped 15">
                <a:extLst>
                  <a:ext uri="{FF2B5EF4-FFF2-40B4-BE49-F238E27FC236}">
                    <a16:creationId xmlns:a16="http://schemas.microsoft.com/office/drawing/2014/main" id="{6F3EBBCD-E2B8-8DF4-962A-A9FF89EB86C4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7" name="Rectangle: Single Corner Snipped 16">
                <a:extLst>
                  <a:ext uri="{FF2B5EF4-FFF2-40B4-BE49-F238E27FC236}">
                    <a16:creationId xmlns:a16="http://schemas.microsoft.com/office/drawing/2014/main" id="{0EEE3F58-3126-4E00-E53A-C230BECDFF31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82658C-120F-F1DF-5CCB-F58AB112CF60}"/>
                </a:ext>
              </a:extLst>
            </p:cNvPr>
            <p:cNvSpPr txBox="1"/>
            <p:nvPr/>
          </p:nvSpPr>
          <p:spPr>
            <a:xfrm>
              <a:off x="1097574" y="3532358"/>
              <a:ext cx="3837983" cy="274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WITH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(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SELECT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nombre_paciente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FROM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),</a:t>
              </a:r>
            </a:p>
            <a:p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MedicosCTE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(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SELECT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id_medicos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nombre_medico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FROM Medicos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),</a:t>
              </a:r>
            </a:p>
            <a:p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HistorialCTE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(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SELECT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id_historial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Fecha_Creacion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fecha_historial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FROM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HistorialClinico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SELECT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d.id_diagnostico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d.descripcion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p.nombre_paciente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m.nombre_medico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h.fecha_historial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FROM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Diagnosticos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d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p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d.id_pacientes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p.id_pacientes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MedicosCTE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m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d.id_medicos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m.id_medicos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HistorialCTE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h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d.id_historial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h.id_historial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283734B-5D36-9497-8DB8-5124DDB9729F}"/>
              </a:ext>
            </a:extLst>
          </p:cNvPr>
          <p:cNvSpPr txBox="1">
            <a:spLocks/>
          </p:cNvSpPr>
          <p:nvPr/>
        </p:nvSpPr>
        <p:spPr>
          <a:xfrm>
            <a:off x="943060" y="1305905"/>
            <a:ext cx="10629193" cy="596957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Tablas – Diagnósticos + Pacientes + Médicos + Historial Clínico </a:t>
            </a:r>
            <a:endParaRPr lang="es-CO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43F437-11B0-84E1-CFF5-4FB0A63B8697}"/>
              </a:ext>
            </a:extLst>
          </p:cNvPr>
          <p:cNvGrpSpPr/>
          <p:nvPr/>
        </p:nvGrpSpPr>
        <p:grpSpPr>
          <a:xfrm>
            <a:off x="943060" y="1912096"/>
            <a:ext cx="5409179" cy="4790104"/>
            <a:chOff x="938470" y="3393743"/>
            <a:chExt cx="5409179" cy="33152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A3B5307-990E-05BE-5CE6-6B160512C0FF}"/>
                </a:ext>
              </a:extLst>
            </p:cNvPr>
            <p:cNvGrpSpPr/>
            <p:nvPr/>
          </p:nvGrpSpPr>
          <p:grpSpPr>
            <a:xfrm>
              <a:off x="938470" y="3393743"/>
              <a:ext cx="5409179" cy="3315280"/>
              <a:chOff x="933881" y="3386920"/>
              <a:chExt cx="5409179" cy="3315280"/>
            </a:xfrm>
          </p:grpSpPr>
          <p:sp>
            <p:nvSpPr>
              <p:cNvPr id="22" name="Rectangle: Single Corner Snipped 21">
                <a:extLst>
                  <a:ext uri="{FF2B5EF4-FFF2-40B4-BE49-F238E27FC236}">
                    <a16:creationId xmlns:a16="http://schemas.microsoft.com/office/drawing/2014/main" id="{92C2C32E-93E1-7CD7-1265-B437D38BD513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3" name="Rectangle: Single Corner Snipped 22">
                <a:extLst>
                  <a:ext uri="{FF2B5EF4-FFF2-40B4-BE49-F238E27FC236}">
                    <a16:creationId xmlns:a16="http://schemas.microsoft.com/office/drawing/2014/main" id="{266BDF4F-7C65-C7FA-B255-A8FBBA2EF669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960BED-A8BF-03F7-DD8E-0ED7CD7351DA}"/>
                </a:ext>
              </a:extLst>
            </p:cNvPr>
            <p:cNvSpPr txBox="1"/>
            <p:nvPr/>
          </p:nvSpPr>
          <p:spPr>
            <a:xfrm>
              <a:off x="1102162" y="3539181"/>
              <a:ext cx="3820535" cy="2875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WITH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(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SELECT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FROM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),</a:t>
              </a:r>
            </a:p>
            <a:p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CitasCTE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(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SELECT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id_citas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fecha_cita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id_medicos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FROM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CitasMedicas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),</a:t>
              </a:r>
            </a:p>
            <a:p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MedicosCTE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(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SELECT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id_medicos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nombre_medico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FROM Medicos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SELECT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f.id_factura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f.Monto_Total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p.nombre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nombre_paciente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c.fecha_cita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m.nombre_medico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FROM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Facturacion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f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p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f.id_pacientes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p.id_pacientes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CitasCTE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c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f.id_citas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c.id_citas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MedicosCTE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m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c.id_medicos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m.id_medicos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AFCAD0CB-845D-FEA6-383C-328DDA450600}"/>
              </a:ext>
            </a:extLst>
          </p:cNvPr>
          <p:cNvSpPr txBox="1">
            <a:spLocks/>
          </p:cNvSpPr>
          <p:nvPr/>
        </p:nvSpPr>
        <p:spPr>
          <a:xfrm>
            <a:off x="952239" y="1305905"/>
            <a:ext cx="10629193" cy="596957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Tablas –  </a:t>
            </a:r>
            <a:r>
              <a:rPr lang="es-ES" sz="3200" dirty="0" err="1"/>
              <a:t>Facturacion</a:t>
            </a:r>
            <a:r>
              <a:rPr lang="es-ES" sz="3200" dirty="0"/>
              <a:t> + Pacientes + </a:t>
            </a:r>
            <a:r>
              <a:rPr lang="es-ES" sz="3200" dirty="0" err="1"/>
              <a:t>CitasMedicas</a:t>
            </a:r>
            <a:r>
              <a:rPr lang="es-ES" sz="3200" dirty="0"/>
              <a:t> + </a:t>
            </a:r>
            <a:r>
              <a:rPr lang="es-ES" sz="3200" dirty="0" err="1"/>
              <a:t>Medicos</a:t>
            </a:r>
            <a:endParaRPr lang="es-CO" sz="32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ABF2A1E-80F8-FD23-D7B0-7485B98D278C}"/>
              </a:ext>
            </a:extLst>
          </p:cNvPr>
          <p:cNvSpPr txBox="1">
            <a:spLocks/>
          </p:cNvSpPr>
          <p:nvPr/>
        </p:nvSpPr>
        <p:spPr>
          <a:xfrm>
            <a:off x="8511742" y="4684688"/>
            <a:ext cx="3456582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Output</a:t>
            </a:r>
            <a:endParaRPr lang="es-CO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FA9B4-DAC2-CD99-E632-B7755BA3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79"/>
          <a:stretch/>
        </p:blipFill>
        <p:spPr>
          <a:xfrm>
            <a:off x="6869887" y="2860158"/>
            <a:ext cx="4944389" cy="11045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4D539D3-FADE-3296-6313-DDB2B15D9303}"/>
              </a:ext>
            </a:extLst>
          </p:cNvPr>
          <p:cNvGrpSpPr/>
          <p:nvPr/>
        </p:nvGrpSpPr>
        <p:grpSpPr>
          <a:xfrm rot="10800000">
            <a:off x="6562687" y="1915638"/>
            <a:ext cx="5409179" cy="3315280"/>
            <a:chOff x="933881" y="3386920"/>
            <a:chExt cx="5409179" cy="3315280"/>
          </a:xfrm>
        </p:grpSpPr>
        <p:sp>
          <p:nvSpPr>
            <p:cNvPr id="6" name="Rectangle: Single Corner Snipped 5">
              <a:extLst>
                <a:ext uri="{FF2B5EF4-FFF2-40B4-BE49-F238E27FC236}">
                  <a16:creationId xmlns:a16="http://schemas.microsoft.com/office/drawing/2014/main" id="{6F1DA4CE-8933-3DF0-2D74-F6389D24C11A}"/>
                </a:ext>
              </a:extLst>
            </p:cNvPr>
            <p:cNvSpPr/>
            <p:nvPr/>
          </p:nvSpPr>
          <p:spPr>
            <a:xfrm>
              <a:off x="943060" y="3462200"/>
              <a:ext cx="5400000" cy="3240000"/>
            </a:xfrm>
            <a:prstGeom prst="snip1Rect">
              <a:avLst>
                <a:gd name="adj" fmla="val 3503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9EE3BAC5-6B34-AC87-3EB3-717F5F38A975}"/>
                </a:ext>
              </a:extLst>
            </p:cNvPr>
            <p:cNvSpPr/>
            <p:nvPr/>
          </p:nvSpPr>
          <p:spPr>
            <a:xfrm>
              <a:off x="933881" y="3386920"/>
              <a:ext cx="5252484" cy="3129365"/>
            </a:xfrm>
            <a:prstGeom prst="snip1Rect">
              <a:avLst>
                <a:gd name="adj" fmla="val 39790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19DC1F33-A9DE-7AB4-EF4F-6F5DA554B294}"/>
              </a:ext>
            </a:extLst>
          </p:cNvPr>
          <p:cNvSpPr txBox="1">
            <a:spLocks/>
          </p:cNvSpPr>
          <p:nvPr/>
        </p:nvSpPr>
        <p:spPr>
          <a:xfrm>
            <a:off x="8515284" y="4688230"/>
            <a:ext cx="3456582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Output</a:t>
            </a:r>
            <a:endParaRPr lang="es-CO" sz="3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841443-2270-D549-2E4A-8B18C3F5B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453" y="2413480"/>
            <a:ext cx="4993255" cy="155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4" grpId="1"/>
      <p:bldP spid="31" grpId="0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5EF04-58E7-40B9-A373-E13B418B9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4E54-3326-6D85-19E5-1AE7F49F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54" y="386618"/>
            <a:ext cx="9695880" cy="758304"/>
          </a:xfrm>
        </p:spPr>
        <p:txBody>
          <a:bodyPr/>
          <a:lstStyle/>
          <a:p>
            <a:pPr algn="ctr"/>
            <a:r>
              <a:rPr lang="es-ES" sz="4400" dirty="0"/>
              <a:t>Funcionalidades BD – Storage </a:t>
            </a:r>
            <a:r>
              <a:rPr lang="es-ES" sz="4400" dirty="0" err="1"/>
              <a:t>Procedure</a:t>
            </a:r>
            <a:endParaRPr lang="es-CO" sz="4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B9057B-EE8C-F9F5-C898-C448111A330C}"/>
              </a:ext>
            </a:extLst>
          </p:cNvPr>
          <p:cNvGrpSpPr/>
          <p:nvPr/>
        </p:nvGrpSpPr>
        <p:grpSpPr>
          <a:xfrm>
            <a:off x="933881" y="3386920"/>
            <a:ext cx="5409179" cy="3315280"/>
            <a:chOff x="933881" y="3386920"/>
            <a:chExt cx="5409179" cy="33152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92634B-BE61-3141-0891-6543A7227AA8}"/>
                </a:ext>
              </a:extLst>
            </p:cNvPr>
            <p:cNvGrpSpPr/>
            <p:nvPr/>
          </p:nvGrpSpPr>
          <p:grpSpPr>
            <a:xfrm>
              <a:off x="933881" y="3386920"/>
              <a:ext cx="5409179" cy="3315280"/>
              <a:chOff x="933881" y="3386920"/>
              <a:chExt cx="5409179" cy="3315280"/>
            </a:xfrm>
          </p:grpSpPr>
          <p:sp>
            <p:nvSpPr>
              <p:cNvPr id="16" name="Rectangle: Single Corner Snipped 15">
                <a:extLst>
                  <a:ext uri="{FF2B5EF4-FFF2-40B4-BE49-F238E27FC236}">
                    <a16:creationId xmlns:a16="http://schemas.microsoft.com/office/drawing/2014/main" id="{62D31E72-9E44-25D8-4E89-E0F33F388DE8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7" name="Rectangle: Single Corner Snipped 16">
                <a:extLst>
                  <a:ext uri="{FF2B5EF4-FFF2-40B4-BE49-F238E27FC236}">
                    <a16:creationId xmlns:a16="http://schemas.microsoft.com/office/drawing/2014/main" id="{39A67057-B962-3894-117F-F8A2DCFBB8C3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1C3FC7-C8CB-E6EC-B7A7-5912FE010138}"/>
                </a:ext>
              </a:extLst>
            </p:cNvPr>
            <p:cNvSpPr txBox="1"/>
            <p:nvPr/>
          </p:nvSpPr>
          <p:spPr>
            <a:xfrm>
              <a:off x="1097574" y="3532358"/>
              <a:ext cx="383798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OR REPLACE PROCEDURE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actualizar_paciente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INT,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p_nombre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VARCHAR,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p_apellido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VARCHAR,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p_dni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BIGINT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LANGUAGE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plpgsql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AS $$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BEGIN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UPDATE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SET Nombre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p_nombre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Apellido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p_apellido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DNI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p_dni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WHERE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END;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$$;</a:t>
              </a:r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ABD90938-3F48-FF91-0F64-AAF99078E652}"/>
              </a:ext>
            </a:extLst>
          </p:cNvPr>
          <p:cNvSpPr txBox="1">
            <a:spLocks/>
          </p:cNvSpPr>
          <p:nvPr/>
        </p:nvSpPr>
        <p:spPr>
          <a:xfrm>
            <a:off x="943061" y="2710149"/>
            <a:ext cx="3992496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Tabla – Paciente </a:t>
            </a:r>
            <a:endParaRPr lang="es-CO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7EEE29-C33F-DC8D-5D25-7660D44F881C}"/>
              </a:ext>
            </a:extLst>
          </p:cNvPr>
          <p:cNvGrpSpPr/>
          <p:nvPr/>
        </p:nvGrpSpPr>
        <p:grpSpPr>
          <a:xfrm>
            <a:off x="931699" y="3383965"/>
            <a:ext cx="5409179" cy="3315280"/>
            <a:chOff x="938470" y="3393743"/>
            <a:chExt cx="5409179" cy="33152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F35E4ED-7B97-4A7B-4986-7C66E70375A9}"/>
                </a:ext>
              </a:extLst>
            </p:cNvPr>
            <p:cNvGrpSpPr/>
            <p:nvPr/>
          </p:nvGrpSpPr>
          <p:grpSpPr>
            <a:xfrm>
              <a:off x="938470" y="3393743"/>
              <a:ext cx="5409179" cy="3315280"/>
              <a:chOff x="933881" y="3386920"/>
              <a:chExt cx="5409179" cy="3315280"/>
            </a:xfrm>
          </p:grpSpPr>
          <p:sp>
            <p:nvSpPr>
              <p:cNvPr id="22" name="Rectangle: Single Corner Snipped 21">
                <a:extLst>
                  <a:ext uri="{FF2B5EF4-FFF2-40B4-BE49-F238E27FC236}">
                    <a16:creationId xmlns:a16="http://schemas.microsoft.com/office/drawing/2014/main" id="{A0163747-1654-6C82-E31F-1EB3D64B3FA3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3" name="Rectangle: Single Corner Snipped 22">
                <a:extLst>
                  <a:ext uri="{FF2B5EF4-FFF2-40B4-BE49-F238E27FC236}">
                    <a16:creationId xmlns:a16="http://schemas.microsoft.com/office/drawing/2014/main" id="{E70BAAAF-3541-1111-5EEB-C5B0FB8A3A79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EBB9F9-706E-6DE5-8B9D-9B912143054E}"/>
                </a:ext>
              </a:extLst>
            </p:cNvPr>
            <p:cNvSpPr txBox="1"/>
            <p:nvPr/>
          </p:nvSpPr>
          <p:spPr>
            <a:xfrm>
              <a:off x="1102162" y="3539181"/>
              <a:ext cx="382053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OR REPLACE PROCEDURE </a:t>
              </a:r>
              <a:r>
                <a:rPr lang="en-US" sz="18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eliminar_medico</a:t>
              </a:r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(IN </a:t>
              </a:r>
              <a:r>
                <a:rPr lang="en-US" sz="18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</a:t>
              </a:r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INT)</a:t>
              </a:r>
            </a:p>
            <a:p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LANGUAGE </a:t>
              </a:r>
              <a:r>
                <a:rPr lang="en-US" sz="18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plpgsql</a:t>
              </a:r>
              <a:endParaRPr lang="en-US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AS $$</a:t>
              </a:r>
            </a:p>
            <a:p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BEGIN</a:t>
              </a:r>
            </a:p>
            <a:p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DELETE FROM Medicos WHERE </a:t>
              </a:r>
              <a:r>
                <a:rPr lang="en-US" sz="18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id_medicos</a:t>
              </a:r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8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</a:t>
              </a:r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</a:p>
            <a:p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END;</a:t>
              </a:r>
            </a:p>
            <a:p>
              <a:r>
                <a:rPr lang="en-US" sz="18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$$;</a:t>
              </a:r>
              <a:endParaRPr lang="es-CO" sz="18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AC6C677-B024-013F-80FD-998DD6AC5E04}"/>
              </a:ext>
            </a:extLst>
          </p:cNvPr>
          <p:cNvSpPr txBox="1">
            <a:spLocks/>
          </p:cNvSpPr>
          <p:nvPr/>
        </p:nvSpPr>
        <p:spPr>
          <a:xfrm>
            <a:off x="943061" y="2713136"/>
            <a:ext cx="3992496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Tabla – Médicos </a:t>
            </a:r>
            <a:endParaRPr lang="es-CO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D1DF4C-39C0-C363-DE70-E90CA754B577}"/>
              </a:ext>
            </a:extLst>
          </p:cNvPr>
          <p:cNvGrpSpPr/>
          <p:nvPr/>
        </p:nvGrpSpPr>
        <p:grpSpPr>
          <a:xfrm>
            <a:off x="933881" y="3388182"/>
            <a:ext cx="5400000" cy="3318835"/>
            <a:chOff x="-2726252" y="2222728"/>
            <a:chExt cx="5400000" cy="33188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74CEFE-A511-8629-031C-1914DD4214B7}"/>
                </a:ext>
              </a:extLst>
            </p:cNvPr>
            <p:cNvGrpSpPr/>
            <p:nvPr/>
          </p:nvGrpSpPr>
          <p:grpSpPr>
            <a:xfrm>
              <a:off x="-2726252" y="2222728"/>
              <a:ext cx="5400000" cy="3318835"/>
              <a:chOff x="-2735431" y="2222728"/>
              <a:chExt cx="5400000" cy="3318835"/>
            </a:xfrm>
          </p:grpSpPr>
          <p:sp>
            <p:nvSpPr>
              <p:cNvPr id="28" name="Rectangle: Single Corner Snipped 27">
                <a:extLst>
                  <a:ext uri="{FF2B5EF4-FFF2-40B4-BE49-F238E27FC236}">
                    <a16:creationId xmlns:a16="http://schemas.microsoft.com/office/drawing/2014/main" id="{54DB4EBE-2792-2C2F-5DD1-A4CDB69FEA3D}"/>
                  </a:ext>
                </a:extLst>
              </p:cNvPr>
              <p:cNvSpPr/>
              <p:nvPr/>
            </p:nvSpPr>
            <p:spPr>
              <a:xfrm>
                <a:off x="-2735431" y="2301563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9" name="Rectangle: Single Corner Snipped 28">
                <a:extLst>
                  <a:ext uri="{FF2B5EF4-FFF2-40B4-BE49-F238E27FC236}">
                    <a16:creationId xmlns:a16="http://schemas.microsoft.com/office/drawing/2014/main" id="{1691FCC9-9AEC-6212-A374-72DE770AD12B}"/>
                  </a:ext>
                </a:extLst>
              </p:cNvPr>
              <p:cNvSpPr/>
              <p:nvPr/>
            </p:nvSpPr>
            <p:spPr>
              <a:xfrm>
                <a:off x="-2713283" y="2222728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947C19-1666-C962-BFA2-CE5653AC17B7}"/>
                </a:ext>
              </a:extLst>
            </p:cNvPr>
            <p:cNvSpPr txBox="1"/>
            <p:nvPr/>
          </p:nvSpPr>
          <p:spPr>
            <a:xfrm>
              <a:off x="-2683720" y="2296746"/>
              <a:ext cx="509615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OR REPLACE PROCEDURE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crear_cita_medica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INT,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p_id_medicos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INT,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p_id_consultorios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INT,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p_fecha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DATE,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p_hora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TIME,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IN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p_motivo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VARCHAR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LANGUAGE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plpgsql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AS $$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BEGIN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INSERT INTO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CitasMedicas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id_medicos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id_consultorios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Fecha_Cita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Hora_Cita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Motivo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Estado) VALUES (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p_id_medicos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p_id_consultorios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p_fecha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p_hora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p_motivo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TRUE);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END;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$$;</a:t>
              </a:r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B9AECD61-B6F7-F3DE-8C02-A6469B8F31AD}"/>
              </a:ext>
            </a:extLst>
          </p:cNvPr>
          <p:cNvSpPr txBox="1">
            <a:spLocks/>
          </p:cNvSpPr>
          <p:nvPr/>
        </p:nvSpPr>
        <p:spPr>
          <a:xfrm>
            <a:off x="1037117" y="2707162"/>
            <a:ext cx="3992496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Tabla – Citas Médicas</a:t>
            </a:r>
            <a:endParaRPr lang="es-CO" sz="320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37C599B-C92F-AAED-6446-740E4244B75A}"/>
              </a:ext>
            </a:extLst>
          </p:cNvPr>
          <p:cNvGrpSpPr/>
          <p:nvPr/>
        </p:nvGrpSpPr>
        <p:grpSpPr>
          <a:xfrm>
            <a:off x="5272689" y="1324929"/>
            <a:ext cx="6667673" cy="3329227"/>
            <a:chOff x="5272689" y="1324929"/>
            <a:chExt cx="6667673" cy="332922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D66A3A-0A28-59AC-6DAF-22485DDC75D8}"/>
                </a:ext>
              </a:extLst>
            </p:cNvPr>
            <p:cNvGrpSpPr/>
            <p:nvPr/>
          </p:nvGrpSpPr>
          <p:grpSpPr>
            <a:xfrm rot="10800000">
              <a:off x="5272689" y="1324929"/>
              <a:ext cx="6667673" cy="3315280"/>
              <a:chOff x="933881" y="3386920"/>
              <a:chExt cx="5409179" cy="3315280"/>
            </a:xfrm>
          </p:grpSpPr>
          <p:sp>
            <p:nvSpPr>
              <p:cNvPr id="11" name="Rectangle: Single Corner Snipped 10">
                <a:extLst>
                  <a:ext uri="{FF2B5EF4-FFF2-40B4-BE49-F238E27FC236}">
                    <a16:creationId xmlns:a16="http://schemas.microsoft.com/office/drawing/2014/main" id="{582D520D-F0F4-AAD2-9A72-B594A62955B2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2" name="Rectangle: Single Corner Snipped 11">
                <a:extLst>
                  <a:ext uri="{FF2B5EF4-FFF2-40B4-BE49-F238E27FC236}">
                    <a16:creationId xmlns:a16="http://schemas.microsoft.com/office/drawing/2014/main" id="{7B3B216A-D60C-A2E3-288A-B66CA74D9B19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A6444E27-C084-DD63-2AE7-BC0C5A5360AE}"/>
                </a:ext>
              </a:extLst>
            </p:cNvPr>
            <p:cNvSpPr txBox="1">
              <a:spLocks/>
            </p:cNvSpPr>
            <p:nvPr/>
          </p:nvSpPr>
          <p:spPr>
            <a:xfrm>
              <a:off x="7225287" y="4111468"/>
              <a:ext cx="3456582" cy="542688"/>
            </a:xfrm>
            <a:prstGeom prst="rect">
              <a:avLst/>
            </a:prstGeom>
          </p:spPr>
          <p:txBody>
            <a:bodyPr anchor="b"/>
            <a:lstStyle>
              <a:lvl1pPr algn="l" defTabSz="549164" rtl="0" eaLnBrk="1" latinLnBrk="0" hangingPunct="1">
                <a:spcBef>
                  <a:spcPct val="0"/>
                </a:spcBef>
                <a:buNone/>
                <a:defRPr sz="2344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dirty="0"/>
                <a:t>Output</a:t>
              </a:r>
              <a:endParaRPr lang="es-CO" sz="32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115408-F712-A61B-3588-D7ED85ACB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9861" y="1645322"/>
              <a:ext cx="5926479" cy="1887036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138C7E-31F8-25FE-E833-DCC7882FFF3A}"/>
              </a:ext>
            </a:extLst>
          </p:cNvPr>
          <p:cNvGrpSpPr/>
          <p:nvPr/>
        </p:nvGrpSpPr>
        <p:grpSpPr>
          <a:xfrm>
            <a:off x="5292320" y="1324929"/>
            <a:ext cx="6667673" cy="3329227"/>
            <a:chOff x="5276230" y="1349736"/>
            <a:chExt cx="6667673" cy="33292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E422A-A5EF-C1BA-B974-35D6693EDF74}"/>
                </a:ext>
              </a:extLst>
            </p:cNvPr>
            <p:cNvGrpSpPr/>
            <p:nvPr/>
          </p:nvGrpSpPr>
          <p:grpSpPr>
            <a:xfrm rot="10800000">
              <a:off x="5276230" y="1349736"/>
              <a:ext cx="6667673" cy="3315280"/>
              <a:chOff x="933881" y="3386920"/>
              <a:chExt cx="5409179" cy="3315280"/>
            </a:xfrm>
          </p:grpSpPr>
          <p:sp>
            <p:nvSpPr>
              <p:cNvPr id="8" name="Rectangle: Single Corner Snipped 7">
                <a:extLst>
                  <a:ext uri="{FF2B5EF4-FFF2-40B4-BE49-F238E27FC236}">
                    <a16:creationId xmlns:a16="http://schemas.microsoft.com/office/drawing/2014/main" id="{02B55E22-DBBF-E8B2-A473-2A7C820B1522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9" name="Rectangle: Single Corner Snipped 8">
                <a:extLst>
                  <a:ext uri="{FF2B5EF4-FFF2-40B4-BE49-F238E27FC236}">
                    <a16:creationId xmlns:a16="http://schemas.microsoft.com/office/drawing/2014/main" id="{4809F3EA-992D-D4CF-99F2-E8FC99C8055B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D966E688-20B5-FE9B-922E-75D65548C9DB}"/>
                </a:ext>
              </a:extLst>
            </p:cNvPr>
            <p:cNvSpPr txBox="1">
              <a:spLocks/>
            </p:cNvSpPr>
            <p:nvPr/>
          </p:nvSpPr>
          <p:spPr>
            <a:xfrm>
              <a:off x="7228828" y="4136275"/>
              <a:ext cx="3456582" cy="542688"/>
            </a:xfrm>
            <a:prstGeom prst="rect">
              <a:avLst/>
            </a:prstGeom>
          </p:spPr>
          <p:txBody>
            <a:bodyPr anchor="b"/>
            <a:lstStyle>
              <a:lvl1pPr algn="l" defTabSz="549164" rtl="0" eaLnBrk="1" latinLnBrk="0" hangingPunct="1">
                <a:spcBef>
                  <a:spcPct val="0"/>
                </a:spcBef>
                <a:buNone/>
                <a:defRPr sz="2344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dirty="0"/>
                <a:t>Output</a:t>
              </a:r>
              <a:endParaRPr lang="es-CO" sz="32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04B372-34A7-4484-25CD-141CCECC4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2086" y="1732413"/>
              <a:ext cx="6103977" cy="180913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EEA4484-142A-AED9-183D-A71C8CBFCE4B}"/>
              </a:ext>
            </a:extLst>
          </p:cNvPr>
          <p:cNvGrpSpPr/>
          <p:nvPr/>
        </p:nvGrpSpPr>
        <p:grpSpPr>
          <a:xfrm>
            <a:off x="5292320" y="1332701"/>
            <a:ext cx="6667673" cy="3315280"/>
            <a:chOff x="-6368077" y="3863910"/>
            <a:chExt cx="6667673" cy="33152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2537A73-146A-11A6-3967-6080BDA6BCDD}"/>
                </a:ext>
              </a:extLst>
            </p:cNvPr>
            <p:cNvGrpSpPr/>
            <p:nvPr/>
          </p:nvGrpSpPr>
          <p:grpSpPr>
            <a:xfrm rot="10800000">
              <a:off x="-6368077" y="3863910"/>
              <a:ext cx="6667673" cy="3315280"/>
              <a:chOff x="933881" y="3386920"/>
              <a:chExt cx="5409179" cy="3315280"/>
            </a:xfrm>
          </p:grpSpPr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BB05C9F0-3A9A-DDF8-6EAE-B94603207096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3" name="Rectangle: Single Corner Snipped 42">
                <a:extLst>
                  <a:ext uri="{FF2B5EF4-FFF2-40B4-BE49-F238E27FC236}">
                    <a16:creationId xmlns:a16="http://schemas.microsoft.com/office/drawing/2014/main" id="{81C7C4F7-80BD-941D-A6BB-B912CDA2DF4C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1979C672-A5DB-72FC-92FE-75B8FB341418}"/>
                </a:ext>
              </a:extLst>
            </p:cNvPr>
            <p:cNvSpPr txBox="1">
              <a:spLocks/>
            </p:cNvSpPr>
            <p:nvPr/>
          </p:nvSpPr>
          <p:spPr>
            <a:xfrm>
              <a:off x="-4352614" y="6629350"/>
              <a:ext cx="3456582" cy="542688"/>
            </a:xfrm>
            <a:prstGeom prst="rect">
              <a:avLst/>
            </a:prstGeom>
          </p:spPr>
          <p:txBody>
            <a:bodyPr anchor="b"/>
            <a:lstStyle>
              <a:lvl1pPr algn="l" defTabSz="549164" rtl="0" eaLnBrk="1" latinLnBrk="0" hangingPunct="1">
                <a:spcBef>
                  <a:spcPct val="0"/>
                </a:spcBef>
                <a:buNone/>
                <a:defRPr sz="2344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dirty="0"/>
                <a:t>Output</a:t>
              </a:r>
              <a:endParaRPr lang="es-CO" sz="3200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D46E216-C2D3-7C9A-2328-104F0977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844446" y="4250224"/>
              <a:ext cx="6096202" cy="1844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74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4" grpId="1"/>
      <p:bldP spid="30" grpId="0"/>
      <p:bldP spid="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D3886-BD3D-7C35-F91B-170D9F0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CEC7-5187-7470-1148-5F9B96F8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548" y="400644"/>
            <a:ext cx="8576492" cy="758304"/>
          </a:xfrm>
        </p:spPr>
        <p:txBody>
          <a:bodyPr/>
          <a:lstStyle/>
          <a:p>
            <a:pPr algn="ctr"/>
            <a:r>
              <a:rPr lang="es-ES" sz="4400" dirty="0"/>
              <a:t>Funcionalidades BD - Vistas</a:t>
            </a:r>
            <a:endParaRPr lang="es-CO" sz="4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4602A5-9A36-D61B-1A92-B294742DF561}"/>
              </a:ext>
            </a:extLst>
          </p:cNvPr>
          <p:cNvGrpSpPr/>
          <p:nvPr/>
        </p:nvGrpSpPr>
        <p:grpSpPr>
          <a:xfrm>
            <a:off x="933881" y="3386920"/>
            <a:ext cx="5409179" cy="3315280"/>
            <a:chOff x="933881" y="3386920"/>
            <a:chExt cx="5409179" cy="33152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827F49-0F24-46BF-21FE-4AA91358E41D}"/>
                </a:ext>
              </a:extLst>
            </p:cNvPr>
            <p:cNvGrpSpPr/>
            <p:nvPr/>
          </p:nvGrpSpPr>
          <p:grpSpPr>
            <a:xfrm>
              <a:off x="933881" y="3386920"/>
              <a:ext cx="5409179" cy="3315280"/>
              <a:chOff x="933881" y="3386920"/>
              <a:chExt cx="5409179" cy="3315280"/>
            </a:xfrm>
          </p:grpSpPr>
          <p:sp>
            <p:nvSpPr>
              <p:cNvPr id="14" name="Rectangle: Single Corner Snipped 13">
                <a:extLst>
                  <a:ext uri="{FF2B5EF4-FFF2-40B4-BE49-F238E27FC236}">
                    <a16:creationId xmlns:a16="http://schemas.microsoft.com/office/drawing/2014/main" id="{2EB2ADCE-3FDE-4D1C-F872-1B8F153BED4C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5" name="Rectangle: Single Corner Snipped 14">
                <a:extLst>
                  <a:ext uri="{FF2B5EF4-FFF2-40B4-BE49-F238E27FC236}">
                    <a16:creationId xmlns:a16="http://schemas.microsoft.com/office/drawing/2014/main" id="{19D1A2A3-35EC-6B1C-BC4E-E7158FDC8D0E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8D263C-AF99-12F7-14F9-7D2FBAD777BC}"/>
                </a:ext>
              </a:extLst>
            </p:cNvPr>
            <p:cNvSpPr txBox="1"/>
            <p:nvPr/>
          </p:nvSpPr>
          <p:spPr>
            <a:xfrm>
              <a:off x="1097574" y="3477273"/>
              <a:ext cx="383798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VIEW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vista_citas_dia_por_medico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SELECT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m.Nombre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Nombre_Medico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m.Apellido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Apellido_Medico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c.Fecha_Cita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c.Hora_Cita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p.Nombre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Nombre_Paciente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p.Apellido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Apellido_Paciente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FROM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CitasMedicas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c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Medicos m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c.id_medicos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m.id_medicos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p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c.id_pacientes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p.id_pacientes</a:t>
              </a:r>
              <a:endParaRPr lang="en-U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WHERE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c.Fecha_Cita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'2025-05-03';</a:t>
              </a:r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C575325-FE9F-6CB9-727C-F4C123B0C8C4}"/>
              </a:ext>
            </a:extLst>
          </p:cNvPr>
          <p:cNvSpPr txBox="1">
            <a:spLocks/>
          </p:cNvSpPr>
          <p:nvPr/>
        </p:nvSpPr>
        <p:spPr>
          <a:xfrm>
            <a:off x="793201" y="2667197"/>
            <a:ext cx="3992496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citas del día por médico</a:t>
            </a:r>
            <a:endParaRPr lang="es-CO" sz="3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60206C-A931-3676-20E7-96AF962D36C9}"/>
              </a:ext>
            </a:extLst>
          </p:cNvPr>
          <p:cNvGrpSpPr/>
          <p:nvPr/>
        </p:nvGrpSpPr>
        <p:grpSpPr>
          <a:xfrm>
            <a:off x="930201" y="3395800"/>
            <a:ext cx="5409179" cy="3315280"/>
            <a:chOff x="938470" y="3393743"/>
            <a:chExt cx="5409179" cy="33152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8B6FC2-0F6B-1248-8C3E-6E6FE4508075}"/>
                </a:ext>
              </a:extLst>
            </p:cNvPr>
            <p:cNvGrpSpPr/>
            <p:nvPr/>
          </p:nvGrpSpPr>
          <p:grpSpPr>
            <a:xfrm>
              <a:off x="938470" y="3393743"/>
              <a:ext cx="5409179" cy="3315280"/>
              <a:chOff x="933881" y="3386920"/>
              <a:chExt cx="5409179" cy="3315280"/>
            </a:xfrm>
          </p:grpSpPr>
          <p:sp>
            <p:nvSpPr>
              <p:cNvPr id="20" name="Rectangle: Single Corner Snipped 19">
                <a:extLst>
                  <a:ext uri="{FF2B5EF4-FFF2-40B4-BE49-F238E27FC236}">
                    <a16:creationId xmlns:a16="http://schemas.microsoft.com/office/drawing/2014/main" id="{D84AEADA-0DDA-9A95-80BA-55C11D62FFD7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1" name="Rectangle: Single Corner Snipped 20">
                <a:extLst>
                  <a:ext uri="{FF2B5EF4-FFF2-40B4-BE49-F238E27FC236}">
                    <a16:creationId xmlns:a16="http://schemas.microsoft.com/office/drawing/2014/main" id="{A2F1CB6D-BC92-851F-A760-689AE000FC2C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EBC48F-1122-A71A-1B14-5F7262B2055C}"/>
                </a:ext>
              </a:extLst>
            </p:cNvPr>
            <p:cNvSpPr txBox="1"/>
            <p:nvPr/>
          </p:nvSpPr>
          <p:spPr>
            <a:xfrm>
              <a:off x="1102162" y="3539180"/>
              <a:ext cx="449000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VIEW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vista_pacientes_con_diagnostico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SELECT 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p.Nombre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Nombre_Paciente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p.Apellido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Apellido_Paciente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d.Descripcion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Diagnostico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d.Fecha_Diagnostico</a:t>
              </a:r>
              <a:endPara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FROM 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Diagnosticos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d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 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p ON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d.id_pacientes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p.id_pacientes</a:t>
              </a:r>
              <a:endPara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WHERE </a:t>
              </a:r>
            </a:p>
            <a:p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d.Descripcion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LIKE '%Diabetes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controlada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%'; </a:t>
              </a:r>
              <a:endParaRPr lang="es-CO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035D603-D385-EDDC-90E5-E9BC5114FEF2}"/>
              </a:ext>
            </a:extLst>
          </p:cNvPr>
          <p:cNvSpPr txBox="1">
            <a:spLocks/>
          </p:cNvSpPr>
          <p:nvPr/>
        </p:nvSpPr>
        <p:spPr>
          <a:xfrm>
            <a:off x="914573" y="2658317"/>
            <a:ext cx="3992496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pacientes con diagnóstico específico</a:t>
            </a:r>
            <a:endParaRPr lang="es-CO" sz="3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7EBE4-95C1-D0BF-C6DC-AAA5C79D4BA6}"/>
              </a:ext>
            </a:extLst>
          </p:cNvPr>
          <p:cNvGrpSpPr/>
          <p:nvPr/>
        </p:nvGrpSpPr>
        <p:grpSpPr>
          <a:xfrm>
            <a:off x="914573" y="3374673"/>
            <a:ext cx="5409179" cy="3315280"/>
            <a:chOff x="943060" y="3386920"/>
            <a:chExt cx="5409179" cy="331528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7F5F1F-0778-AFE1-93D9-819B91F192D4}"/>
                </a:ext>
              </a:extLst>
            </p:cNvPr>
            <p:cNvGrpSpPr/>
            <p:nvPr/>
          </p:nvGrpSpPr>
          <p:grpSpPr>
            <a:xfrm>
              <a:off x="943060" y="3386920"/>
              <a:ext cx="5409179" cy="3315280"/>
              <a:chOff x="933881" y="3386920"/>
              <a:chExt cx="5409179" cy="3315280"/>
            </a:xfrm>
          </p:grpSpPr>
          <p:sp>
            <p:nvSpPr>
              <p:cNvPr id="26" name="Rectangle: Single Corner Snipped 25">
                <a:extLst>
                  <a:ext uri="{FF2B5EF4-FFF2-40B4-BE49-F238E27FC236}">
                    <a16:creationId xmlns:a16="http://schemas.microsoft.com/office/drawing/2014/main" id="{155AC06A-51DA-ABBC-F35B-8D0082CC1C3C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7" name="Rectangle: Single Corner Snipped 26">
                <a:extLst>
                  <a:ext uri="{FF2B5EF4-FFF2-40B4-BE49-F238E27FC236}">
                    <a16:creationId xmlns:a16="http://schemas.microsoft.com/office/drawing/2014/main" id="{B340CF04-203A-2F84-B53E-E46CB3853CA1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46E527-2645-04A9-7684-A33F2E0259A9}"/>
                </a:ext>
              </a:extLst>
            </p:cNvPr>
            <p:cNvSpPr txBox="1"/>
            <p:nvPr/>
          </p:nvSpPr>
          <p:spPr>
            <a:xfrm>
              <a:off x="1106752" y="3477273"/>
              <a:ext cx="509615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VIEW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vista_pacientes_en_urgencias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SELECT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p.Nombre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Nombre_Paciente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p.Apellido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Apellido_Paciente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u.Sintomas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u.Fecha_Ingreso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m.Nombre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Nombre_Medico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,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m.Apellido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AS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Apellido_Medico</a:t>
              </a:r>
              <a:endParaRPr lang="es-E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FROM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Urgencias u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Pacientes p ON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u.id_pacientes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p.id_pacientes</a:t>
              </a:r>
              <a:endParaRPr lang="es-E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JOIN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Medicos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m ON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u.id_medicos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m.id_medicos</a:t>
              </a:r>
              <a:endParaRPr lang="es-ES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WHERE </a:t>
              </a:r>
            </a:p>
            <a:p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   </a:t>
              </a:r>
              <a:r>
                <a:rPr lang="es-E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u.Estado</a:t>
              </a:r>
              <a:r>
                <a:rPr lang="es-E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= TRUE;</a:t>
              </a:r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030191FA-DAA6-0253-452E-C1D1A22F4AED}"/>
              </a:ext>
            </a:extLst>
          </p:cNvPr>
          <p:cNvSpPr txBox="1">
            <a:spLocks/>
          </p:cNvSpPr>
          <p:nvPr/>
        </p:nvSpPr>
        <p:spPr>
          <a:xfrm>
            <a:off x="964186" y="2667727"/>
            <a:ext cx="3992496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pacientes en urgencias</a:t>
            </a:r>
            <a:endParaRPr lang="es-CO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90165B-355B-D511-0684-75DC4DEDC7D8}"/>
              </a:ext>
            </a:extLst>
          </p:cNvPr>
          <p:cNvGrpSpPr/>
          <p:nvPr/>
        </p:nvGrpSpPr>
        <p:grpSpPr>
          <a:xfrm>
            <a:off x="5272690" y="1324929"/>
            <a:ext cx="5409179" cy="3329227"/>
            <a:chOff x="5272690" y="1324929"/>
            <a:chExt cx="5409179" cy="33292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B247A2-647A-5C34-7AA2-C3DA648483D4}"/>
                </a:ext>
              </a:extLst>
            </p:cNvPr>
            <p:cNvGrpSpPr/>
            <p:nvPr/>
          </p:nvGrpSpPr>
          <p:grpSpPr>
            <a:xfrm rot="10800000">
              <a:off x="5272690" y="1324929"/>
              <a:ext cx="5409179" cy="3315280"/>
              <a:chOff x="933881" y="3386920"/>
              <a:chExt cx="5409179" cy="3315280"/>
            </a:xfrm>
          </p:grpSpPr>
          <p:sp>
            <p:nvSpPr>
              <p:cNvPr id="9" name="Rectangle: Single Corner Snipped 8">
                <a:extLst>
                  <a:ext uri="{FF2B5EF4-FFF2-40B4-BE49-F238E27FC236}">
                    <a16:creationId xmlns:a16="http://schemas.microsoft.com/office/drawing/2014/main" id="{6FACE2EA-9FBB-27A9-088A-85999296014E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0" name="Rectangle: Single Corner Snipped 9">
                <a:extLst>
                  <a:ext uri="{FF2B5EF4-FFF2-40B4-BE49-F238E27FC236}">
                    <a16:creationId xmlns:a16="http://schemas.microsoft.com/office/drawing/2014/main" id="{445B9E6E-0FAB-5D64-A790-0EBDAF50B011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AC27D319-B2B2-CE1C-7E8A-557CDB8AF7B7}"/>
                </a:ext>
              </a:extLst>
            </p:cNvPr>
            <p:cNvSpPr txBox="1">
              <a:spLocks/>
            </p:cNvSpPr>
            <p:nvPr/>
          </p:nvSpPr>
          <p:spPr>
            <a:xfrm>
              <a:off x="7225287" y="4111468"/>
              <a:ext cx="3456582" cy="542688"/>
            </a:xfrm>
            <a:prstGeom prst="rect">
              <a:avLst/>
            </a:prstGeom>
          </p:spPr>
          <p:txBody>
            <a:bodyPr anchor="b"/>
            <a:lstStyle>
              <a:lvl1pPr algn="l" defTabSz="549164" rtl="0" eaLnBrk="1" latinLnBrk="0" hangingPunct="1">
                <a:spcBef>
                  <a:spcPct val="0"/>
                </a:spcBef>
                <a:buNone/>
                <a:defRPr sz="2344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dirty="0"/>
                <a:t>Output</a:t>
              </a:r>
              <a:endParaRPr lang="es-CO" sz="3200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E9F4D7-2DEA-1704-D082-D4561FEB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3415" y="2185561"/>
              <a:ext cx="5144424" cy="9741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686BE6-154F-BD26-20D3-4EA69E1AA250}"/>
              </a:ext>
            </a:extLst>
          </p:cNvPr>
          <p:cNvGrpSpPr/>
          <p:nvPr/>
        </p:nvGrpSpPr>
        <p:grpSpPr>
          <a:xfrm>
            <a:off x="5297497" y="1328472"/>
            <a:ext cx="5409179" cy="3329227"/>
            <a:chOff x="5272690" y="1324929"/>
            <a:chExt cx="5409179" cy="33292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8F8049-BD02-BA8E-F717-6C5D1085D3F3}"/>
                </a:ext>
              </a:extLst>
            </p:cNvPr>
            <p:cNvGrpSpPr/>
            <p:nvPr/>
          </p:nvGrpSpPr>
          <p:grpSpPr>
            <a:xfrm rot="10800000">
              <a:off x="5272690" y="1324929"/>
              <a:ext cx="5409179" cy="3315280"/>
              <a:chOff x="933881" y="3386920"/>
              <a:chExt cx="5409179" cy="3315280"/>
            </a:xfrm>
          </p:grpSpPr>
          <p:sp>
            <p:nvSpPr>
              <p:cNvPr id="32" name="Rectangle: Single Corner Snipped 31">
                <a:extLst>
                  <a:ext uri="{FF2B5EF4-FFF2-40B4-BE49-F238E27FC236}">
                    <a16:creationId xmlns:a16="http://schemas.microsoft.com/office/drawing/2014/main" id="{C6991AD7-634C-0207-91F4-61D091E6249B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3" name="Rectangle: Single Corner Snipped 32">
                <a:extLst>
                  <a:ext uri="{FF2B5EF4-FFF2-40B4-BE49-F238E27FC236}">
                    <a16:creationId xmlns:a16="http://schemas.microsoft.com/office/drawing/2014/main" id="{901D1B8D-7201-2C3A-7075-1BB3B9AF59F9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3A7AD67E-C870-B6D4-1501-5AA8A3299E84}"/>
                </a:ext>
              </a:extLst>
            </p:cNvPr>
            <p:cNvSpPr txBox="1">
              <a:spLocks/>
            </p:cNvSpPr>
            <p:nvPr/>
          </p:nvSpPr>
          <p:spPr>
            <a:xfrm>
              <a:off x="7225287" y="4111468"/>
              <a:ext cx="3456582" cy="542688"/>
            </a:xfrm>
            <a:prstGeom prst="rect">
              <a:avLst/>
            </a:prstGeom>
          </p:spPr>
          <p:txBody>
            <a:bodyPr anchor="b"/>
            <a:lstStyle>
              <a:lvl1pPr algn="l" defTabSz="549164" rtl="0" eaLnBrk="1" latinLnBrk="0" hangingPunct="1">
                <a:spcBef>
                  <a:spcPct val="0"/>
                </a:spcBef>
                <a:buNone/>
                <a:defRPr sz="2344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dirty="0"/>
                <a:t>Output</a:t>
              </a:r>
              <a:endParaRPr lang="es-CO" sz="3200" dirty="0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20C7180-507B-5AD7-DF44-1E84AB52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177" y="2452699"/>
            <a:ext cx="4910513" cy="72400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490598A-17A2-03B4-0E8B-D731B5645323}"/>
              </a:ext>
            </a:extLst>
          </p:cNvPr>
          <p:cNvGrpSpPr/>
          <p:nvPr/>
        </p:nvGrpSpPr>
        <p:grpSpPr>
          <a:xfrm>
            <a:off x="5301038" y="1342646"/>
            <a:ext cx="5409179" cy="3329227"/>
            <a:chOff x="5272690" y="1324929"/>
            <a:chExt cx="5409179" cy="332922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28522E9-B207-BD0D-C18E-14F578E8EF02}"/>
                </a:ext>
              </a:extLst>
            </p:cNvPr>
            <p:cNvGrpSpPr/>
            <p:nvPr/>
          </p:nvGrpSpPr>
          <p:grpSpPr>
            <a:xfrm rot="10800000">
              <a:off x="5272690" y="1324929"/>
              <a:ext cx="5409179" cy="3315280"/>
              <a:chOff x="933881" y="3386920"/>
              <a:chExt cx="5409179" cy="3315280"/>
            </a:xfrm>
          </p:grpSpPr>
          <p:sp>
            <p:nvSpPr>
              <p:cNvPr id="39" name="Rectangle: Single Corner Snipped 38">
                <a:extLst>
                  <a:ext uri="{FF2B5EF4-FFF2-40B4-BE49-F238E27FC236}">
                    <a16:creationId xmlns:a16="http://schemas.microsoft.com/office/drawing/2014/main" id="{2E603370-DD0E-DF04-0922-5FDDAF6C2F3F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0" name="Rectangle: Single Corner Snipped 39">
                <a:extLst>
                  <a:ext uri="{FF2B5EF4-FFF2-40B4-BE49-F238E27FC236}">
                    <a16:creationId xmlns:a16="http://schemas.microsoft.com/office/drawing/2014/main" id="{B33E71D0-E6DC-E698-F40F-01001B87E064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AFA58FF0-F9FC-4D75-2CB0-53B0124D09E5}"/>
                </a:ext>
              </a:extLst>
            </p:cNvPr>
            <p:cNvSpPr txBox="1">
              <a:spLocks/>
            </p:cNvSpPr>
            <p:nvPr/>
          </p:nvSpPr>
          <p:spPr>
            <a:xfrm>
              <a:off x="7225287" y="4111468"/>
              <a:ext cx="3456582" cy="542688"/>
            </a:xfrm>
            <a:prstGeom prst="rect">
              <a:avLst/>
            </a:prstGeom>
          </p:spPr>
          <p:txBody>
            <a:bodyPr anchor="b"/>
            <a:lstStyle>
              <a:lvl1pPr algn="l" defTabSz="549164" rtl="0" eaLnBrk="1" latinLnBrk="0" hangingPunct="1">
                <a:spcBef>
                  <a:spcPct val="0"/>
                </a:spcBef>
                <a:buNone/>
                <a:defRPr sz="2344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dirty="0"/>
                <a:t>Output</a:t>
              </a:r>
              <a:endParaRPr lang="es-CO" sz="3200" dirty="0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A99EB7E-C976-4D8C-F077-603715BCF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898" y="1734064"/>
            <a:ext cx="5013747" cy="174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2" grpId="0"/>
      <p:bldP spid="22" grpId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CE4EA-730F-C46B-4F55-79E41E48C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A48E-A295-39DE-6F6C-62C80BA5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548" y="400644"/>
            <a:ext cx="8576492" cy="758304"/>
          </a:xfrm>
        </p:spPr>
        <p:txBody>
          <a:bodyPr/>
          <a:lstStyle/>
          <a:p>
            <a:pPr algn="ctr"/>
            <a:r>
              <a:rPr lang="es-ES" sz="4400" dirty="0"/>
              <a:t>Funcionalidades BD - TRIGGERS</a:t>
            </a:r>
            <a:endParaRPr lang="es-CO" sz="44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E1E2A9-AB18-9002-E67A-03C4C4FF3283}"/>
              </a:ext>
            </a:extLst>
          </p:cNvPr>
          <p:cNvGrpSpPr/>
          <p:nvPr/>
        </p:nvGrpSpPr>
        <p:grpSpPr>
          <a:xfrm>
            <a:off x="859317" y="1896462"/>
            <a:ext cx="5409179" cy="4799338"/>
            <a:chOff x="933881" y="3386920"/>
            <a:chExt cx="5409179" cy="331528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F327A1-AA19-5494-9E3F-91DC0DF577F6}"/>
                </a:ext>
              </a:extLst>
            </p:cNvPr>
            <p:cNvGrpSpPr/>
            <p:nvPr/>
          </p:nvGrpSpPr>
          <p:grpSpPr>
            <a:xfrm>
              <a:off x="933881" y="3386920"/>
              <a:ext cx="5409179" cy="3315280"/>
              <a:chOff x="933881" y="3386920"/>
              <a:chExt cx="5409179" cy="3315280"/>
            </a:xfrm>
          </p:grpSpPr>
          <p:sp>
            <p:nvSpPr>
              <p:cNvPr id="38" name="Rectangle: Single Corner Snipped 37">
                <a:extLst>
                  <a:ext uri="{FF2B5EF4-FFF2-40B4-BE49-F238E27FC236}">
                    <a16:creationId xmlns:a16="http://schemas.microsoft.com/office/drawing/2014/main" id="{4D3D6DBC-A53C-F61C-D05B-07AA03941FB0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9" name="Rectangle: Single Corner Snipped 38">
                <a:extLst>
                  <a:ext uri="{FF2B5EF4-FFF2-40B4-BE49-F238E27FC236}">
                    <a16:creationId xmlns:a16="http://schemas.microsoft.com/office/drawing/2014/main" id="{D4C3EC47-F948-23A6-7F89-53616FE5A55E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765FB5-9C3E-605A-BC1C-49FDC8D6BE52}"/>
                </a:ext>
              </a:extLst>
            </p:cNvPr>
            <p:cNvSpPr txBox="1"/>
            <p:nvPr/>
          </p:nvSpPr>
          <p:spPr>
            <a:xfrm>
              <a:off x="1097574" y="3532358"/>
              <a:ext cx="4165678" cy="2870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OR REPLACE FUNCTION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fnc_pacientes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()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RETURNS TRIGGER AS $$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BEGIN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IF (TG_OP = 'INSERT') THEN INSERT INTO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audit_pacientes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(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operacion,id_pacientes,nombre,apellido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 VALUES ('INSERT',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NEW.id_pacientes,NEW.nombre,NEW.apellido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ELSEIF (TG_OP = 'UPDATE') THEN INSERT INTO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audit_pacientes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(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operacion,id_pacientes,nombre,apellido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 VALUES ('UPDATE',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NEW.id_pacientes,NEW.nombre,NEW.apellido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ELSEIF(TG_OP='DELETE') THEN INSERT INTO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audit_pacientes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(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operacion,id_pacientes,nombre,apellido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 VALUES ('DELETE',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OLD.id_pacientes,OLD.nombre,OLD.apellido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END IF;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RETURN NULL;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END;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$$ LANGUAGE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plpgsql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</a:p>
            <a:p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TRIGGER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trg_pacientes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AFTER INSERT OR UPDATE OR DELETE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FOR EACH ROW EXECUTE FUNCTION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fnc_pacientes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();</a:t>
              </a:r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174BAC3-8DC2-12C0-7113-92321F2257B3}"/>
              </a:ext>
            </a:extLst>
          </p:cNvPr>
          <p:cNvSpPr txBox="1">
            <a:spLocks/>
          </p:cNvSpPr>
          <p:nvPr/>
        </p:nvSpPr>
        <p:spPr>
          <a:xfrm>
            <a:off x="859317" y="1255394"/>
            <a:ext cx="11099828" cy="596957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TRIGGER – Pacientes cuando INSERT,UPDATE,DELETE</a:t>
            </a:r>
            <a:endParaRPr lang="es-CO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B2A142-2027-3118-0FAA-91837B321CC4}"/>
              </a:ext>
            </a:extLst>
          </p:cNvPr>
          <p:cNvGrpSpPr/>
          <p:nvPr/>
        </p:nvGrpSpPr>
        <p:grpSpPr>
          <a:xfrm>
            <a:off x="6559145" y="1912096"/>
            <a:ext cx="5409179" cy="3315280"/>
            <a:chOff x="6559145" y="1912096"/>
            <a:chExt cx="5409179" cy="331528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F451924-EE2B-BC94-7048-D75B41DB6993}"/>
                </a:ext>
              </a:extLst>
            </p:cNvPr>
            <p:cNvGrpSpPr/>
            <p:nvPr/>
          </p:nvGrpSpPr>
          <p:grpSpPr>
            <a:xfrm rot="10800000">
              <a:off x="6559145" y="1912096"/>
              <a:ext cx="5409179" cy="3315280"/>
              <a:chOff x="933881" y="3386920"/>
              <a:chExt cx="5409179" cy="3315280"/>
            </a:xfrm>
          </p:grpSpPr>
          <p:sp>
            <p:nvSpPr>
              <p:cNvPr id="33" name="Rectangle: Single Corner Snipped 32">
                <a:extLst>
                  <a:ext uri="{FF2B5EF4-FFF2-40B4-BE49-F238E27FC236}">
                    <a16:creationId xmlns:a16="http://schemas.microsoft.com/office/drawing/2014/main" id="{1E10019E-21C6-5CE5-6542-A661B731E2F7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4" name="Rectangle: Single Corner Snipped 33">
                <a:extLst>
                  <a:ext uri="{FF2B5EF4-FFF2-40B4-BE49-F238E27FC236}">
                    <a16:creationId xmlns:a16="http://schemas.microsoft.com/office/drawing/2014/main" id="{129D22CB-78E5-154A-9547-69CBB9F4060C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E5FD62D0-EAF8-FC15-48D8-2D18FB637E77}"/>
                </a:ext>
              </a:extLst>
            </p:cNvPr>
            <p:cNvSpPr txBox="1">
              <a:spLocks/>
            </p:cNvSpPr>
            <p:nvPr/>
          </p:nvSpPr>
          <p:spPr>
            <a:xfrm>
              <a:off x="8511742" y="4684688"/>
              <a:ext cx="3456582" cy="542688"/>
            </a:xfrm>
            <a:prstGeom prst="rect">
              <a:avLst/>
            </a:prstGeom>
          </p:spPr>
          <p:txBody>
            <a:bodyPr anchor="b"/>
            <a:lstStyle>
              <a:lvl1pPr algn="l" defTabSz="549164" rtl="0" eaLnBrk="1" latinLnBrk="0" hangingPunct="1">
                <a:spcBef>
                  <a:spcPct val="0"/>
                </a:spcBef>
                <a:buNone/>
                <a:defRPr sz="2344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dirty="0"/>
                <a:t>Output</a:t>
              </a:r>
              <a:endParaRPr lang="es-CO" sz="3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137641-4C3C-C7FE-2B35-0EBE151F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58" y="2923877"/>
            <a:ext cx="5096247" cy="8217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B90063-8F3D-A74C-E959-FEA8DD113062}"/>
              </a:ext>
            </a:extLst>
          </p:cNvPr>
          <p:cNvGrpSpPr/>
          <p:nvPr/>
        </p:nvGrpSpPr>
        <p:grpSpPr>
          <a:xfrm>
            <a:off x="852225" y="1900002"/>
            <a:ext cx="5409179" cy="4799338"/>
            <a:chOff x="933881" y="3386920"/>
            <a:chExt cx="5409179" cy="33152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06F9F1-4BD3-D16F-FA4D-862D60D9CFB5}"/>
                </a:ext>
              </a:extLst>
            </p:cNvPr>
            <p:cNvGrpSpPr/>
            <p:nvPr/>
          </p:nvGrpSpPr>
          <p:grpSpPr>
            <a:xfrm>
              <a:off x="933881" y="3386920"/>
              <a:ext cx="5409179" cy="3315280"/>
              <a:chOff x="933881" y="3386920"/>
              <a:chExt cx="5409179" cy="3315280"/>
            </a:xfrm>
          </p:grpSpPr>
          <p:sp>
            <p:nvSpPr>
              <p:cNvPr id="9" name="Rectangle: Single Corner Snipped 8">
                <a:extLst>
                  <a:ext uri="{FF2B5EF4-FFF2-40B4-BE49-F238E27FC236}">
                    <a16:creationId xmlns:a16="http://schemas.microsoft.com/office/drawing/2014/main" id="{195B4F54-4F93-DE6E-492F-2622E2325D2F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0" name="Rectangle: Single Corner Snipped 9">
                <a:extLst>
                  <a:ext uri="{FF2B5EF4-FFF2-40B4-BE49-F238E27FC236}">
                    <a16:creationId xmlns:a16="http://schemas.microsoft.com/office/drawing/2014/main" id="{3E8F5202-3F36-F73C-E8D6-32BF32638F75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9DEF79-7FE5-7941-2040-406C70FFF95F}"/>
                </a:ext>
              </a:extLst>
            </p:cNvPr>
            <p:cNvSpPr txBox="1"/>
            <p:nvPr/>
          </p:nvSpPr>
          <p:spPr>
            <a:xfrm>
              <a:off x="1097574" y="3532358"/>
              <a:ext cx="4165678" cy="1977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OR REPLACE FUNCTION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fnc_CitasMedicas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()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RETURNS TRIGGER AS $$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BEGIN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INSERT INTO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audit_citas_medicas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id_citas,id_pacientes,id_medicos,fecha_cita,hora_cita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 VALUES (NEW.id_citas,NEW.id_pacientes,NEW.id_medicos,NEW.fecha_cita,NEW.hora_cita);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RETURN NULL;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END;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$$ LANGUAGE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plpgsql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</a:p>
            <a:p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TRIGGER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trg_citasMedicas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AFTER INSERT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CitasMedicas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FOR EACH ROW EXECUTE FUNCTION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fnc_CitasMedicas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();</a:t>
              </a:r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0C8443B-02E5-47AF-8837-8C2DA7C2059E}"/>
              </a:ext>
            </a:extLst>
          </p:cNvPr>
          <p:cNvSpPr txBox="1">
            <a:spLocks/>
          </p:cNvSpPr>
          <p:nvPr/>
        </p:nvSpPr>
        <p:spPr>
          <a:xfrm>
            <a:off x="852225" y="1306372"/>
            <a:ext cx="11099828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TRIGGER – </a:t>
            </a:r>
            <a:r>
              <a:rPr lang="es-ES" sz="3200" dirty="0" err="1"/>
              <a:t>CitasMedicas</a:t>
            </a:r>
            <a:r>
              <a:rPr lang="es-ES" sz="3200" dirty="0"/>
              <a:t> cuando INSERT  </a:t>
            </a:r>
            <a:endParaRPr lang="es-CO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7244CA-79A9-1AD9-7CFD-F6A3E92D2048}"/>
              </a:ext>
            </a:extLst>
          </p:cNvPr>
          <p:cNvGrpSpPr/>
          <p:nvPr/>
        </p:nvGrpSpPr>
        <p:grpSpPr>
          <a:xfrm>
            <a:off x="6552053" y="1915636"/>
            <a:ext cx="5409179" cy="3315280"/>
            <a:chOff x="6559145" y="1912096"/>
            <a:chExt cx="5409179" cy="33152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32D8535-6F69-8549-3D63-9D61B09746D7}"/>
                </a:ext>
              </a:extLst>
            </p:cNvPr>
            <p:cNvGrpSpPr/>
            <p:nvPr/>
          </p:nvGrpSpPr>
          <p:grpSpPr>
            <a:xfrm rot="10800000">
              <a:off x="6559145" y="1912096"/>
              <a:ext cx="5409179" cy="3315280"/>
              <a:chOff x="933881" y="3386920"/>
              <a:chExt cx="5409179" cy="3315280"/>
            </a:xfrm>
          </p:grpSpPr>
          <p:sp>
            <p:nvSpPr>
              <p:cNvPr id="15" name="Rectangle: Single Corner Snipped 14">
                <a:extLst>
                  <a:ext uri="{FF2B5EF4-FFF2-40B4-BE49-F238E27FC236}">
                    <a16:creationId xmlns:a16="http://schemas.microsoft.com/office/drawing/2014/main" id="{D79EA93B-5B5F-32AA-FBB9-DE2A3012B2DC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6" name="Rectangle: Single Corner Snipped 15">
                <a:extLst>
                  <a:ext uri="{FF2B5EF4-FFF2-40B4-BE49-F238E27FC236}">
                    <a16:creationId xmlns:a16="http://schemas.microsoft.com/office/drawing/2014/main" id="{FC28A022-FEF2-5F7C-7EAE-F30940F910EC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2F666D8-A66E-C2E0-B4DD-C7DE1C16C8C8}"/>
                </a:ext>
              </a:extLst>
            </p:cNvPr>
            <p:cNvSpPr txBox="1">
              <a:spLocks/>
            </p:cNvSpPr>
            <p:nvPr/>
          </p:nvSpPr>
          <p:spPr>
            <a:xfrm>
              <a:off x="8511742" y="4684688"/>
              <a:ext cx="3456582" cy="542688"/>
            </a:xfrm>
            <a:prstGeom prst="rect">
              <a:avLst/>
            </a:prstGeom>
          </p:spPr>
          <p:txBody>
            <a:bodyPr anchor="b"/>
            <a:lstStyle>
              <a:lvl1pPr algn="l" defTabSz="549164" rtl="0" eaLnBrk="1" latinLnBrk="0" hangingPunct="1">
                <a:spcBef>
                  <a:spcPct val="0"/>
                </a:spcBef>
                <a:buNone/>
                <a:defRPr sz="2344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dirty="0"/>
                <a:t>Output</a:t>
              </a:r>
              <a:endParaRPr lang="es-CO" sz="320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B56458E-C2E9-5085-0537-C22F0FCA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779" y="2855526"/>
            <a:ext cx="5096247" cy="81999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62272B-9C25-7936-FD8B-6DA0238FDBC7}"/>
              </a:ext>
            </a:extLst>
          </p:cNvPr>
          <p:cNvGrpSpPr/>
          <p:nvPr/>
        </p:nvGrpSpPr>
        <p:grpSpPr>
          <a:xfrm>
            <a:off x="849329" y="1914176"/>
            <a:ext cx="5530205" cy="4799338"/>
            <a:chOff x="916812" y="3386920"/>
            <a:chExt cx="5426248" cy="33152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2BE604-0549-7FE7-6AFE-8B91A97B9735}"/>
                </a:ext>
              </a:extLst>
            </p:cNvPr>
            <p:cNvGrpSpPr/>
            <p:nvPr/>
          </p:nvGrpSpPr>
          <p:grpSpPr>
            <a:xfrm>
              <a:off x="933881" y="3386920"/>
              <a:ext cx="5409179" cy="3315280"/>
              <a:chOff x="933881" y="3386920"/>
              <a:chExt cx="5409179" cy="3315280"/>
            </a:xfrm>
          </p:grpSpPr>
          <p:sp>
            <p:nvSpPr>
              <p:cNvPr id="23" name="Rectangle: Single Corner Snipped 22">
                <a:extLst>
                  <a:ext uri="{FF2B5EF4-FFF2-40B4-BE49-F238E27FC236}">
                    <a16:creationId xmlns:a16="http://schemas.microsoft.com/office/drawing/2014/main" id="{35EFA60E-57CB-CAC9-66C9-3207519F9610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4" name="Rectangle: Single Corner Snipped 23">
                <a:extLst>
                  <a:ext uri="{FF2B5EF4-FFF2-40B4-BE49-F238E27FC236}">
                    <a16:creationId xmlns:a16="http://schemas.microsoft.com/office/drawing/2014/main" id="{14062BB6-9DFA-C147-F567-80A37F7F84B6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3C821A-26C7-D82A-93C0-A3DA1901AE76}"/>
                </a:ext>
              </a:extLst>
            </p:cNvPr>
            <p:cNvSpPr txBox="1"/>
            <p:nvPr/>
          </p:nvSpPr>
          <p:spPr>
            <a:xfrm>
              <a:off x="916812" y="3414838"/>
              <a:ext cx="4862884" cy="3125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OR REPLACE FUNCTION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fnc_facturacion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()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RETURNS TRIGGER AS $$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BEGIN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IF (TG_OP='INSERT') THEN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INSERT INTO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audit_facturacion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(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operacion,id_factura,id_citas,monto_total,fecha_emision,estado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 VALUES('INSERT',NEW.id_factura,NEW.id_citas,NEW.monto_total,NEW.fecha_emision,NEW.estado);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ELSEIF(TG_OP='UPDATE') THEN INSERT INTO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audit_facturacion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(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operacion,id_factura,id_citas,monto_total,fecha_emision,estado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 VALUES ('UPDATE',NEW.id_factura,NEW.id_citas,NEW.monto_total,NEW.fecha_emision,NEW.estado);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ELSEIF (TG_OP='DELETE') THEN INSERT INTO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audit_facturacion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(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operacion,id_factura,id_citas,monto_total,fecha_emision,estado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) VALUES ('DELETE',OLD.id_factura,OLD.id_citas,OLD.monto_total,OLD.fecha_emision,OLD.estado);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END IF;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RETURN NULL;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END;</a:t>
              </a:r>
            </a:p>
            <a:p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$$ LANGUAGE </a:t>
              </a:r>
              <a:r>
                <a:rPr lang="es-CO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plpgsql</a:t>
              </a:r>
              <a:r>
                <a:rPr lang="es-CO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;</a:t>
              </a:r>
            </a:p>
            <a:p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CREATE TRIGGER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trg_facturacion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AFTER INSERT OR UPDATE OR DELETE 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Facturacion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FOR EACH ROW EXECUTE FUNCTION </a:t>
              </a:r>
              <a:r>
                <a:rPr lang="en-US" sz="12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fnc_facturacion</a:t>
              </a:r>
              <a:r>
                <a:rPr lang="en-US" sz="12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();</a:t>
              </a:r>
              <a:endParaRPr lang="es-CO" sz="12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9D283FAD-57A7-A9E6-A5F7-D286EBBE7B24}"/>
              </a:ext>
            </a:extLst>
          </p:cNvPr>
          <p:cNvSpPr txBox="1">
            <a:spLocks/>
          </p:cNvSpPr>
          <p:nvPr/>
        </p:nvSpPr>
        <p:spPr>
          <a:xfrm>
            <a:off x="866399" y="1310581"/>
            <a:ext cx="11099828" cy="542688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TRIGGER – Facturación cuando INSERTINSERT,UPDATE,DELETE  </a:t>
            </a:r>
            <a:endParaRPr lang="es-CO" sz="3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D5B986-232B-01C6-7697-2A9575BC8CC8}"/>
              </a:ext>
            </a:extLst>
          </p:cNvPr>
          <p:cNvGrpSpPr/>
          <p:nvPr/>
        </p:nvGrpSpPr>
        <p:grpSpPr>
          <a:xfrm>
            <a:off x="6566227" y="1929810"/>
            <a:ext cx="5409179" cy="3315280"/>
            <a:chOff x="6559145" y="1912096"/>
            <a:chExt cx="5409179" cy="331528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84B4257-6F3B-09AD-AD7A-DC0128854AD9}"/>
                </a:ext>
              </a:extLst>
            </p:cNvPr>
            <p:cNvGrpSpPr/>
            <p:nvPr/>
          </p:nvGrpSpPr>
          <p:grpSpPr>
            <a:xfrm rot="10800000">
              <a:off x="6559145" y="1912096"/>
              <a:ext cx="5409179" cy="3315280"/>
              <a:chOff x="933881" y="3386920"/>
              <a:chExt cx="5409179" cy="3315280"/>
            </a:xfrm>
          </p:grpSpPr>
          <p:sp>
            <p:nvSpPr>
              <p:cNvPr id="29" name="Rectangle: Single Corner Snipped 28">
                <a:extLst>
                  <a:ext uri="{FF2B5EF4-FFF2-40B4-BE49-F238E27FC236}">
                    <a16:creationId xmlns:a16="http://schemas.microsoft.com/office/drawing/2014/main" id="{DFF8D1F6-E5A5-7F5C-B8FF-678D8D2845BB}"/>
                  </a:ext>
                </a:extLst>
              </p:cNvPr>
              <p:cNvSpPr/>
              <p:nvPr/>
            </p:nvSpPr>
            <p:spPr>
              <a:xfrm>
                <a:off x="943060" y="3462200"/>
                <a:ext cx="5400000" cy="3240000"/>
              </a:xfrm>
              <a:prstGeom prst="snip1Rect">
                <a:avLst>
                  <a:gd name="adj" fmla="val 35030"/>
                </a:avLst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0" name="Rectangle: Single Corner Snipped 29">
                <a:extLst>
                  <a:ext uri="{FF2B5EF4-FFF2-40B4-BE49-F238E27FC236}">
                    <a16:creationId xmlns:a16="http://schemas.microsoft.com/office/drawing/2014/main" id="{E036BA44-740D-1D88-D7D2-D40533449394}"/>
                  </a:ext>
                </a:extLst>
              </p:cNvPr>
              <p:cNvSpPr/>
              <p:nvPr/>
            </p:nvSpPr>
            <p:spPr>
              <a:xfrm>
                <a:off x="933881" y="3386920"/>
                <a:ext cx="5252484" cy="3129365"/>
              </a:xfrm>
              <a:prstGeom prst="snip1Rect">
                <a:avLst>
                  <a:gd name="adj" fmla="val 39790"/>
                </a:avLst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02273148-427E-F855-7B72-444EA21BC8AA}"/>
                </a:ext>
              </a:extLst>
            </p:cNvPr>
            <p:cNvSpPr txBox="1">
              <a:spLocks/>
            </p:cNvSpPr>
            <p:nvPr/>
          </p:nvSpPr>
          <p:spPr>
            <a:xfrm>
              <a:off x="8511742" y="4684688"/>
              <a:ext cx="3456582" cy="542688"/>
            </a:xfrm>
            <a:prstGeom prst="rect">
              <a:avLst/>
            </a:prstGeom>
          </p:spPr>
          <p:txBody>
            <a:bodyPr anchor="b"/>
            <a:lstStyle>
              <a:lvl1pPr algn="l" defTabSz="549164" rtl="0" eaLnBrk="1" latinLnBrk="0" hangingPunct="1">
                <a:spcBef>
                  <a:spcPct val="0"/>
                </a:spcBef>
                <a:buNone/>
                <a:defRPr sz="2344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dirty="0"/>
                <a:t>Output</a:t>
              </a:r>
              <a:endParaRPr lang="es-CO" sz="3200" dirty="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4FAD52C-AF44-7A02-3973-9C1643D43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877" y="2923877"/>
            <a:ext cx="5053779" cy="76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1" grpId="0"/>
      <p:bldP spid="11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CED0-44AB-2849-EEB1-B25A59E7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012" y="274638"/>
            <a:ext cx="12287612" cy="799250"/>
          </a:xfrm>
        </p:spPr>
        <p:txBody>
          <a:bodyPr/>
          <a:lstStyle/>
          <a:p>
            <a:r>
              <a:rPr lang="es-ES" dirty="0"/>
              <a:t>Caso de Estudio – Pruebas de Optimización</a:t>
            </a:r>
            <a:endParaRPr lang="es-C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22F64-0F06-8EBC-345A-B869A4425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982" y="1073877"/>
            <a:ext cx="5387619" cy="639763"/>
          </a:xfrm>
        </p:spPr>
        <p:txBody>
          <a:bodyPr/>
          <a:lstStyle/>
          <a:p>
            <a:r>
              <a:rPr lang="es-ES" dirty="0"/>
              <a:t>Consulta normal</a:t>
            </a:r>
            <a:endParaRPr lang="es-C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92CA2-5648-FC2D-595C-F9C468B6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983" y="1919683"/>
            <a:ext cx="5387619" cy="3951288"/>
          </a:xfrm>
        </p:spPr>
        <p:txBody>
          <a:bodyPr/>
          <a:lstStyle/>
          <a:p>
            <a:pPr marL="0" indent="0">
              <a:buNone/>
            </a:pPr>
            <a:r>
              <a:rPr lang="es-CO" sz="2000" dirty="0"/>
              <a:t>EXPLAIN ANALYZE</a:t>
            </a:r>
          </a:p>
          <a:p>
            <a:pPr marL="0" indent="0">
              <a:buNone/>
            </a:pPr>
            <a:r>
              <a:rPr lang="es-CO" sz="2000" dirty="0"/>
              <a:t>SELECT d.*, </a:t>
            </a:r>
            <a:r>
              <a:rPr lang="es-CO" sz="2000" dirty="0" err="1"/>
              <a:t>p.Nombre</a:t>
            </a:r>
            <a:r>
              <a:rPr lang="es-CO" sz="2000" dirty="0"/>
              <a:t>, </a:t>
            </a:r>
            <a:r>
              <a:rPr lang="es-CO" sz="2000" dirty="0" err="1"/>
              <a:t>p.Apellido</a:t>
            </a:r>
            <a:r>
              <a:rPr lang="es-CO" sz="2000" dirty="0"/>
              <a:t>, </a:t>
            </a:r>
            <a:r>
              <a:rPr lang="es-CO" sz="2000" dirty="0" err="1"/>
              <a:t>m.Nombre</a:t>
            </a:r>
            <a:r>
              <a:rPr lang="es-CO" sz="2000" dirty="0"/>
              <a:t> AS </a:t>
            </a:r>
            <a:r>
              <a:rPr lang="es-CO" sz="2000" dirty="0" err="1"/>
              <a:t>Medico_Nombre</a:t>
            </a:r>
            <a:r>
              <a:rPr lang="es-CO" sz="2000" dirty="0"/>
              <a:t>, </a:t>
            </a:r>
            <a:r>
              <a:rPr lang="es-CO" sz="2000" dirty="0" err="1"/>
              <a:t>m.Apellido</a:t>
            </a:r>
            <a:r>
              <a:rPr lang="es-CO" sz="2000" dirty="0"/>
              <a:t> AS </a:t>
            </a:r>
            <a:r>
              <a:rPr lang="es-CO" sz="2000" dirty="0" err="1"/>
              <a:t>Medico_Apellido</a:t>
            </a:r>
            <a:endParaRPr lang="es-CO" sz="2000" dirty="0"/>
          </a:p>
          <a:p>
            <a:pPr marL="0" indent="0">
              <a:buNone/>
            </a:pPr>
            <a:r>
              <a:rPr lang="es-CO" sz="2000" dirty="0"/>
              <a:t>FROM </a:t>
            </a:r>
            <a:r>
              <a:rPr lang="es-CO" sz="2000" dirty="0" err="1"/>
              <a:t>Diagnosticos</a:t>
            </a:r>
            <a:r>
              <a:rPr lang="es-CO" sz="2000" dirty="0"/>
              <a:t> d</a:t>
            </a:r>
          </a:p>
          <a:p>
            <a:pPr marL="0" indent="0">
              <a:buNone/>
            </a:pPr>
            <a:r>
              <a:rPr lang="es-CO" sz="2000" dirty="0"/>
              <a:t>JOIN Pacientes p ON </a:t>
            </a:r>
            <a:r>
              <a:rPr lang="es-CO" sz="2000" dirty="0" err="1"/>
              <a:t>d.id_pacientes</a:t>
            </a:r>
            <a:r>
              <a:rPr lang="es-CO" sz="2000" dirty="0"/>
              <a:t> = </a:t>
            </a:r>
            <a:r>
              <a:rPr lang="es-CO" sz="2000" dirty="0" err="1"/>
              <a:t>p.id_pacientes</a:t>
            </a:r>
            <a:endParaRPr lang="es-CO" sz="2000" dirty="0"/>
          </a:p>
          <a:p>
            <a:pPr marL="0" indent="0">
              <a:buNone/>
            </a:pPr>
            <a:r>
              <a:rPr lang="es-CO" sz="2000" dirty="0"/>
              <a:t>JOIN </a:t>
            </a:r>
            <a:r>
              <a:rPr lang="es-CO" sz="2000" dirty="0" err="1"/>
              <a:t>Medicos</a:t>
            </a:r>
            <a:r>
              <a:rPr lang="es-CO" sz="2000" dirty="0"/>
              <a:t> m ON </a:t>
            </a:r>
            <a:r>
              <a:rPr lang="es-CO" sz="2000" dirty="0" err="1"/>
              <a:t>d.id_medicos</a:t>
            </a:r>
            <a:r>
              <a:rPr lang="es-CO" sz="2000" dirty="0"/>
              <a:t> = </a:t>
            </a:r>
            <a:r>
              <a:rPr lang="es-CO" sz="2000" dirty="0" err="1"/>
              <a:t>m.id_medicos</a:t>
            </a:r>
            <a:endParaRPr lang="es-CO" sz="2000" dirty="0"/>
          </a:p>
          <a:p>
            <a:pPr marL="0" indent="0">
              <a:buNone/>
            </a:pPr>
            <a:r>
              <a:rPr lang="es-CO" sz="2000" dirty="0"/>
              <a:t>WHERE </a:t>
            </a:r>
            <a:r>
              <a:rPr lang="es-CO" sz="2000" dirty="0" err="1"/>
              <a:t>d.Fecha_Diagnostico</a:t>
            </a:r>
            <a:r>
              <a:rPr lang="es-CO" sz="2000" dirty="0"/>
              <a:t> &gt;= NOW() - INTERVAL '6 </a:t>
            </a:r>
            <a:r>
              <a:rPr lang="es-CO" sz="2000" dirty="0" err="1"/>
              <a:t>months</a:t>
            </a:r>
            <a:r>
              <a:rPr lang="es-CO" sz="2000" dirty="0"/>
              <a:t>'</a:t>
            </a:r>
          </a:p>
          <a:p>
            <a:pPr marL="0" indent="0">
              <a:buNone/>
            </a:pPr>
            <a:r>
              <a:rPr lang="es-CO" sz="2000" dirty="0"/>
              <a:t>ORDER BY </a:t>
            </a:r>
            <a:r>
              <a:rPr lang="es-CO" sz="2000" dirty="0" err="1"/>
              <a:t>d.Fecha_Diagnostico</a:t>
            </a:r>
            <a:r>
              <a:rPr lang="es-CO" sz="2000" dirty="0"/>
              <a:t> DESC</a:t>
            </a:r>
          </a:p>
          <a:p>
            <a:pPr marL="0" indent="0">
              <a:buNone/>
            </a:pPr>
            <a:r>
              <a:rPr lang="es-CO" sz="2000" dirty="0"/>
              <a:t>LIMIT 100;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DA883-312F-969F-9B0F-03564FF6D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3983" y="1500078"/>
            <a:ext cx="5288256" cy="639764"/>
          </a:xfrm>
        </p:spPr>
        <p:txBody>
          <a:bodyPr/>
          <a:lstStyle/>
          <a:p>
            <a:r>
              <a:rPr lang="es-CO" dirty="0"/>
              <a:t>Consulta optimizada con CTE materializado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CF82-FC42-7C20-101A-88EAEEFC6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3983" y="2069433"/>
            <a:ext cx="5288256" cy="2747013"/>
          </a:xfrm>
        </p:spPr>
        <p:txBody>
          <a:bodyPr/>
          <a:lstStyle/>
          <a:p>
            <a:pPr marL="0" indent="0">
              <a:buNone/>
            </a:pPr>
            <a:r>
              <a:rPr lang="es-CO" sz="1800" dirty="0"/>
              <a:t>EXPLAIN ANALYZE</a:t>
            </a:r>
          </a:p>
          <a:p>
            <a:pPr marL="0" indent="0">
              <a:buNone/>
            </a:pPr>
            <a:r>
              <a:rPr lang="es-CO" sz="1800" dirty="0"/>
              <a:t>WITH MATERIALIZED </a:t>
            </a:r>
            <a:r>
              <a:rPr lang="es-CO" sz="1800" dirty="0" err="1"/>
              <a:t>diagnosticos_recientes</a:t>
            </a:r>
            <a:r>
              <a:rPr lang="es-CO" sz="1800" dirty="0"/>
              <a:t> AS (</a:t>
            </a:r>
          </a:p>
          <a:p>
            <a:pPr marL="0" indent="0">
              <a:buNone/>
            </a:pPr>
            <a:r>
              <a:rPr lang="es-CO" sz="1800" dirty="0"/>
              <a:t>    SELECT *</a:t>
            </a:r>
          </a:p>
          <a:p>
            <a:pPr marL="0" indent="0">
              <a:buNone/>
            </a:pPr>
            <a:r>
              <a:rPr lang="es-CO" sz="1800" dirty="0"/>
              <a:t>    FROM </a:t>
            </a:r>
            <a:r>
              <a:rPr lang="es-CO" sz="1800" dirty="0" err="1"/>
              <a:t>Diagnosticos</a:t>
            </a:r>
            <a:endParaRPr lang="es-CO" sz="1800" dirty="0"/>
          </a:p>
          <a:p>
            <a:pPr marL="0" indent="0">
              <a:buNone/>
            </a:pPr>
            <a:r>
              <a:rPr lang="es-CO" sz="1800" dirty="0"/>
              <a:t>    WHERE </a:t>
            </a:r>
            <a:r>
              <a:rPr lang="es-CO" sz="1800" dirty="0" err="1"/>
              <a:t>Fecha_Diagnostico</a:t>
            </a:r>
            <a:r>
              <a:rPr lang="es-CO" sz="1800" dirty="0"/>
              <a:t> &gt;= NOW() - INTERVAL '6 </a:t>
            </a:r>
            <a:r>
              <a:rPr lang="es-CO" sz="1800" dirty="0" err="1"/>
              <a:t>months</a:t>
            </a:r>
            <a:r>
              <a:rPr lang="es-CO" sz="1800" dirty="0"/>
              <a:t>'</a:t>
            </a:r>
          </a:p>
          <a:p>
            <a:pPr marL="0" indent="0">
              <a:buNone/>
            </a:pPr>
            <a:r>
              <a:rPr lang="es-CO" sz="1800" dirty="0"/>
              <a:t>)</a:t>
            </a:r>
          </a:p>
          <a:p>
            <a:pPr marL="0" indent="0">
              <a:buNone/>
            </a:pPr>
            <a:r>
              <a:rPr lang="es-CO" sz="1800" dirty="0"/>
              <a:t>SELECT </a:t>
            </a:r>
            <a:r>
              <a:rPr lang="es-CO" sz="1800" dirty="0" err="1"/>
              <a:t>dr.</a:t>
            </a:r>
            <a:r>
              <a:rPr lang="es-CO" sz="1800" dirty="0"/>
              <a:t>*, </a:t>
            </a:r>
            <a:r>
              <a:rPr lang="es-CO" sz="1800" dirty="0" err="1"/>
              <a:t>p.Nombre</a:t>
            </a:r>
            <a:r>
              <a:rPr lang="es-CO" sz="1800" dirty="0"/>
              <a:t>, </a:t>
            </a:r>
            <a:r>
              <a:rPr lang="es-CO" sz="1800" dirty="0" err="1"/>
              <a:t>p.Apellido</a:t>
            </a:r>
            <a:r>
              <a:rPr lang="es-CO" sz="1800" dirty="0"/>
              <a:t>, </a:t>
            </a:r>
            <a:r>
              <a:rPr lang="es-CO" sz="1800" dirty="0" err="1"/>
              <a:t>m.Nombre</a:t>
            </a:r>
            <a:r>
              <a:rPr lang="es-CO" sz="1800" dirty="0"/>
              <a:t> AS </a:t>
            </a:r>
            <a:r>
              <a:rPr lang="es-CO" sz="1800" dirty="0" err="1"/>
              <a:t>Medico_Nombre</a:t>
            </a:r>
            <a:r>
              <a:rPr lang="es-CO" sz="1800" dirty="0"/>
              <a:t>, </a:t>
            </a:r>
            <a:r>
              <a:rPr lang="es-CO" sz="1800" dirty="0" err="1"/>
              <a:t>m.Apellido</a:t>
            </a:r>
            <a:r>
              <a:rPr lang="es-CO" sz="1800" dirty="0"/>
              <a:t> AS </a:t>
            </a:r>
            <a:r>
              <a:rPr lang="es-CO" sz="1800" dirty="0" err="1"/>
              <a:t>Medico_Apellido</a:t>
            </a:r>
            <a:endParaRPr lang="es-CO" sz="1800" dirty="0"/>
          </a:p>
          <a:p>
            <a:pPr marL="0" indent="0">
              <a:buNone/>
            </a:pPr>
            <a:r>
              <a:rPr lang="es-CO" sz="1800" dirty="0"/>
              <a:t>FROM </a:t>
            </a:r>
            <a:r>
              <a:rPr lang="es-CO" sz="1800" dirty="0" err="1"/>
              <a:t>diagnosticos_recientes</a:t>
            </a:r>
            <a:r>
              <a:rPr lang="es-CO" sz="1800" dirty="0"/>
              <a:t> </a:t>
            </a:r>
            <a:r>
              <a:rPr lang="es-CO" sz="1800" dirty="0" err="1"/>
              <a:t>dr</a:t>
            </a:r>
            <a:endParaRPr lang="es-CO" sz="1800" dirty="0"/>
          </a:p>
          <a:p>
            <a:pPr marL="0" indent="0">
              <a:buNone/>
            </a:pPr>
            <a:r>
              <a:rPr lang="es-CO" sz="1800" dirty="0"/>
              <a:t>JOIN Pacientes p ON </a:t>
            </a:r>
            <a:r>
              <a:rPr lang="es-CO" sz="1800" dirty="0" err="1"/>
              <a:t>dr.id_pacientes</a:t>
            </a:r>
            <a:r>
              <a:rPr lang="es-CO" sz="1800" dirty="0"/>
              <a:t> = </a:t>
            </a:r>
            <a:r>
              <a:rPr lang="es-CO" sz="1800" dirty="0" err="1"/>
              <a:t>p.id_pacientes</a:t>
            </a:r>
            <a:endParaRPr lang="es-CO" sz="1800" dirty="0"/>
          </a:p>
          <a:p>
            <a:pPr marL="0" indent="0">
              <a:buNone/>
            </a:pPr>
            <a:r>
              <a:rPr lang="es-CO" sz="1800" dirty="0"/>
              <a:t>JOIN </a:t>
            </a:r>
            <a:r>
              <a:rPr lang="es-CO" sz="1800" dirty="0" err="1"/>
              <a:t>Medicos</a:t>
            </a:r>
            <a:r>
              <a:rPr lang="es-CO" sz="1800" dirty="0"/>
              <a:t> m ON </a:t>
            </a:r>
            <a:r>
              <a:rPr lang="es-CO" sz="1800" dirty="0" err="1"/>
              <a:t>dr.id_medicos</a:t>
            </a:r>
            <a:r>
              <a:rPr lang="es-CO" sz="1800" dirty="0"/>
              <a:t> = </a:t>
            </a:r>
            <a:r>
              <a:rPr lang="es-CO" sz="1800" dirty="0" err="1"/>
              <a:t>m.id_medicos</a:t>
            </a:r>
            <a:endParaRPr lang="es-CO" sz="1800" dirty="0"/>
          </a:p>
          <a:p>
            <a:pPr marL="0" indent="0">
              <a:buNone/>
            </a:pPr>
            <a:r>
              <a:rPr lang="es-CO" sz="1800" dirty="0"/>
              <a:t>ORDER BY </a:t>
            </a:r>
            <a:r>
              <a:rPr lang="es-CO" sz="1800" dirty="0" err="1"/>
              <a:t>dr.Fecha_Diagnostico</a:t>
            </a:r>
            <a:r>
              <a:rPr lang="es-CO" sz="1800" dirty="0"/>
              <a:t> DESC</a:t>
            </a:r>
          </a:p>
          <a:p>
            <a:pPr marL="0" indent="0">
              <a:buNone/>
            </a:pPr>
            <a:r>
              <a:rPr lang="es-CO" sz="1800" dirty="0"/>
              <a:t>LIMIT 100;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807BD1-5CAA-9D28-C349-E930DBC0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02" y="1873127"/>
            <a:ext cx="6102400" cy="3008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AC182E-167B-94E0-F101-18D5B0E59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602" y="1873127"/>
            <a:ext cx="6102400" cy="300821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1F6708A-C8AF-C7BC-12FA-36715CEFF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171537"/>
              </p:ext>
            </p:extLst>
          </p:nvPr>
        </p:nvGraphicFramePr>
        <p:xfrm>
          <a:off x="438101" y="2560111"/>
          <a:ext cx="11539056" cy="1014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6352">
                  <a:extLst>
                    <a:ext uri="{9D8B030D-6E8A-4147-A177-3AD203B41FA5}">
                      <a16:colId xmlns:a16="http://schemas.microsoft.com/office/drawing/2014/main" val="2804270856"/>
                    </a:ext>
                  </a:extLst>
                </a:gridCol>
                <a:gridCol w="3846352">
                  <a:extLst>
                    <a:ext uri="{9D8B030D-6E8A-4147-A177-3AD203B41FA5}">
                      <a16:colId xmlns:a16="http://schemas.microsoft.com/office/drawing/2014/main" val="4275358895"/>
                    </a:ext>
                  </a:extLst>
                </a:gridCol>
                <a:gridCol w="3846352">
                  <a:extLst>
                    <a:ext uri="{9D8B030D-6E8A-4147-A177-3AD203B41FA5}">
                      <a16:colId xmlns:a16="http://schemas.microsoft.com/office/drawing/2014/main" val="1396293807"/>
                    </a:ext>
                  </a:extLst>
                </a:gridCol>
              </a:tblGrid>
              <a:tr h="296290">
                <a:tc>
                  <a:txBody>
                    <a:bodyPr/>
                    <a:lstStyle/>
                    <a:p>
                      <a:r>
                        <a:rPr lang="es-ES" dirty="0"/>
                        <a:t>Característica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Consulta sin CTE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Consulta con CTE materializado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29369"/>
                  </a:ext>
                </a:extLst>
              </a:tr>
              <a:tr h="585536">
                <a:tc>
                  <a:txBody>
                    <a:bodyPr/>
                    <a:lstStyle/>
                    <a:p>
                      <a:r>
                        <a:rPr lang="es-CO" dirty="0"/>
                        <a:t>Tiempo de ejecución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372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345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10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75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/>
      <p:bldP spid="5" grpId="0" build="p"/>
      <p:bldP spid="5" grpId="1" build="p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36BB-6CA2-540B-6B6F-D91AA227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79" y="671586"/>
            <a:ext cx="4011605" cy="703264"/>
          </a:xfrm>
        </p:spPr>
        <p:txBody>
          <a:bodyPr/>
          <a:lstStyle/>
          <a:p>
            <a:r>
              <a:rPr lang="es-ES" sz="4000" dirty="0"/>
              <a:t>Roles &amp; Usuarios</a:t>
            </a:r>
            <a:endParaRPr lang="es-CO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66941-5E15-0A5C-1ACF-62F84F279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478" y="1832058"/>
            <a:ext cx="4011605" cy="4691062"/>
          </a:xfrm>
        </p:spPr>
        <p:txBody>
          <a:bodyPr/>
          <a:lstStyle/>
          <a:p>
            <a:r>
              <a:rPr lang="en-US" dirty="0"/>
              <a:t>CREATE USER </a:t>
            </a:r>
            <a:r>
              <a:rPr lang="en-US" dirty="0" err="1"/>
              <a:t>administrativo</a:t>
            </a:r>
            <a:r>
              <a:rPr lang="en-US" dirty="0"/>
              <a:t> WITH PASSWORD ‘****’;</a:t>
            </a:r>
          </a:p>
          <a:p>
            <a:endParaRPr lang="en-US" dirty="0"/>
          </a:p>
          <a:p>
            <a:r>
              <a:rPr lang="es-CO" dirty="0"/>
              <a:t>CREATE ROLE </a:t>
            </a:r>
            <a:r>
              <a:rPr lang="es-CO" dirty="0" err="1"/>
              <a:t>rol_admin</a:t>
            </a:r>
            <a:r>
              <a:rPr lang="es-CO" dirty="0"/>
              <a:t>;</a:t>
            </a:r>
            <a:endParaRPr lang="en-US" dirty="0"/>
          </a:p>
          <a:p>
            <a:endParaRPr lang="en-US" dirty="0"/>
          </a:p>
          <a:p>
            <a:r>
              <a:rPr lang="en-US" dirty="0"/>
              <a:t>GRANT ALL PRIVILEGES ON DATABASE </a:t>
            </a:r>
            <a:r>
              <a:rPr lang="en-US" dirty="0" err="1"/>
              <a:t>clinica</a:t>
            </a:r>
            <a:r>
              <a:rPr lang="en-US" dirty="0"/>
              <a:t> TO </a:t>
            </a:r>
            <a:r>
              <a:rPr lang="en-US" dirty="0" err="1"/>
              <a:t>rol_admin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GRANT ALL PRIVILEGES ON ALL TABLES IN SCHEMA public TO </a:t>
            </a:r>
            <a:r>
              <a:rPr lang="en-US" dirty="0" err="1"/>
              <a:t>rol_admin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GRANT ALL PRIVILEGES ON ALL SEQUENCES IN SCHEMA public TO </a:t>
            </a:r>
            <a:r>
              <a:rPr lang="en-US" dirty="0" err="1"/>
              <a:t>rol_admin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GRANT </a:t>
            </a:r>
            <a:r>
              <a:rPr lang="en-US" dirty="0" err="1"/>
              <a:t>rol_admin</a:t>
            </a:r>
            <a:r>
              <a:rPr lang="en-US" dirty="0"/>
              <a:t> TO </a:t>
            </a:r>
            <a:r>
              <a:rPr lang="en-US" dirty="0" err="1"/>
              <a:t>administrativo</a:t>
            </a:r>
            <a:r>
              <a:rPr lang="en-US" dirty="0"/>
              <a:t>;</a:t>
            </a:r>
            <a:endParaRPr lang="es-C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9FA280-8DBB-6A02-44C2-70DABDCB68E5}"/>
              </a:ext>
            </a:extLst>
          </p:cNvPr>
          <p:cNvSpPr txBox="1">
            <a:spLocks/>
          </p:cNvSpPr>
          <p:nvPr/>
        </p:nvSpPr>
        <p:spPr>
          <a:xfrm>
            <a:off x="631020" y="1185501"/>
            <a:ext cx="4011605" cy="703264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Administrativo</a:t>
            </a:r>
            <a:endParaRPr lang="es-CO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88EA3A1-5B29-BCF9-21D5-C659C7E9D5B9}"/>
              </a:ext>
            </a:extLst>
          </p:cNvPr>
          <p:cNvSpPr txBox="1">
            <a:spLocks/>
          </p:cNvSpPr>
          <p:nvPr/>
        </p:nvSpPr>
        <p:spPr>
          <a:xfrm>
            <a:off x="623936" y="683953"/>
            <a:ext cx="4011605" cy="703264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Roles &amp; Usuarios</a:t>
            </a:r>
            <a:endParaRPr lang="es-CO" sz="40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5B28602-2DE8-A279-7B6D-093801E0792C}"/>
              </a:ext>
            </a:extLst>
          </p:cNvPr>
          <p:cNvSpPr txBox="1">
            <a:spLocks/>
          </p:cNvSpPr>
          <p:nvPr/>
        </p:nvSpPr>
        <p:spPr>
          <a:xfrm>
            <a:off x="623936" y="1844425"/>
            <a:ext cx="4011605" cy="4691062"/>
          </a:xfrm>
          <a:prstGeom prst="rect">
            <a:avLst/>
          </a:prstGeom>
        </p:spPr>
        <p:txBody>
          <a:bodyPr/>
          <a:lstStyle>
            <a:lvl1pPr marL="0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6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9164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8327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1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7491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653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5817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4981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4144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3308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USER medico WITH PASSWORD ‘****’;</a:t>
            </a:r>
          </a:p>
          <a:p>
            <a:endParaRPr lang="en-US" dirty="0"/>
          </a:p>
          <a:p>
            <a:r>
              <a:rPr lang="es-CO" dirty="0"/>
              <a:t>CREATE ROLE </a:t>
            </a:r>
            <a:r>
              <a:rPr lang="es-CO" dirty="0" err="1"/>
              <a:t>rol_medic</a:t>
            </a:r>
            <a:r>
              <a:rPr lang="es-CO" dirty="0"/>
              <a:t>;</a:t>
            </a:r>
          </a:p>
          <a:p>
            <a:endParaRPr lang="en-US" dirty="0"/>
          </a:p>
          <a:p>
            <a:r>
              <a:rPr lang="en-US" dirty="0"/>
              <a:t>GRANT CONNECT ON DATABASE </a:t>
            </a:r>
            <a:r>
              <a:rPr lang="en-US" dirty="0" err="1"/>
              <a:t>clinica</a:t>
            </a:r>
            <a:r>
              <a:rPr lang="en-US" dirty="0"/>
              <a:t> TO </a:t>
            </a:r>
            <a:r>
              <a:rPr lang="en-US" dirty="0" err="1"/>
              <a:t>rol_medic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GRANT INSERT, UPDATE ON ALL TABLES IN SCHEMA public TO </a:t>
            </a:r>
            <a:r>
              <a:rPr lang="en-US" dirty="0" err="1"/>
              <a:t>rol_medic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GRANT USAGE ON ALL SEQUENCES IN SCHEMA public TO </a:t>
            </a:r>
            <a:r>
              <a:rPr lang="en-US" dirty="0" err="1"/>
              <a:t>rol_medic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GRANT </a:t>
            </a:r>
            <a:r>
              <a:rPr lang="en-US" dirty="0" err="1"/>
              <a:t>rol_medic</a:t>
            </a:r>
            <a:r>
              <a:rPr lang="en-US" dirty="0"/>
              <a:t> TO medico;</a:t>
            </a:r>
            <a:endParaRPr lang="es-CO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2311F0-ABEC-934A-4FF6-4FB5654473C3}"/>
              </a:ext>
            </a:extLst>
          </p:cNvPr>
          <p:cNvSpPr txBox="1">
            <a:spLocks/>
          </p:cNvSpPr>
          <p:nvPr/>
        </p:nvSpPr>
        <p:spPr>
          <a:xfrm>
            <a:off x="627477" y="1197868"/>
            <a:ext cx="4011605" cy="703264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Medico</a:t>
            </a:r>
            <a:endParaRPr lang="es-CO" sz="4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E1B175-5C88-4A21-A32A-262434E649B9}"/>
              </a:ext>
            </a:extLst>
          </p:cNvPr>
          <p:cNvSpPr txBox="1">
            <a:spLocks/>
          </p:cNvSpPr>
          <p:nvPr/>
        </p:nvSpPr>
        <p:spPr>
          <a:xfrm>
            <a:off x="631020" y="671586"/>
            <a:ext cx="4011605" cy="703264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Roles &amp; Usuarios</a:t>
            </a:r>
            <a:endParaRPr lang="es-CO" sz="40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F19E9D-CB1A-1A50-0944-68C468B166EE}"/>
              </a:ext>
            </a:extLst>
          </p:cNvPr>
          <p:cNvSpPr txBox="1">
            <a:spLocks/>
          </p:cNvSpPr>
          <p:nvPr/>
        </p:nvSpPr>
        <p:spPr>
          <a:xfrm>
            <a:off x="631020" y="1832058"/>
            <a:ext cx="4011605" cy="4691062"/>
          </a:xfrm>
          <a:prstGeom prst="rect">
            <a:avLst/>
          </a:prstGeom>
        </p:spPr>
        <p:txBody>
          <a:bodyPr/>
          <a:lstStyle>
            <a:lvl1pPr marL="0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6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9164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4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8327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1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7491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6653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5817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4981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4144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3308" indent="0" algn="l" defTabSz="549164" rtl="0" eaLnBrk="1" latinLnBrk="0" hangingPunct="1">
              <a:spcBef>
                <a:spcPct val="20000"/>
              </a:spcBef>
              <a:buFont typeface="Arial"/>
              <a:buNone/>
              <a:defRPr sz="10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USER </a:t>
            </a:r>
            <a:r>
              <a:rPr lang="en-US" dirty="0" err="1"/>
              <a:t>paciente</a:t>
            </a:r>
            <a:r>
              <a:rPr lang="en-US" dirty="0"/>
              <a:t> WITH PASSWORD ‘****’;</a:t>
            </a:r>
          </a:p>
          <a:p>
            <a:endParaRPr lang="en-US" dirty="0"/>
          </a:p>
          <a:p>
            <a:r>
              <a:rPr lang="es-CO" dirty="0"/>
              <a:t>CREATE ROLE </a:t>
            </a:r>
            <a:r>
              <a:rPr lang="es-CO" dirty="0" err="1"/>
              <a:t>rol_user</a:t>
            </a:r>
            <a:r>
              <a:rPr lang="es-CO" dirty="0"/>
              <a:t>;</a:t>
            </a:r>
            <a:endParaRPr lang="en-US" dirty="0"/>
          </a:p>
          <a:p>
            <a:endParaRPr lang="en-US" dirty="0"/>
          </a:p>
          <a:p>
            <a:r>
              <a:rPr lang="en-US" dirty="0"/>
              <a:t>GRANT CONNECT ON DATABASE </a:t>
            </a:r>
            <a:r>
              <a:rPr lang="en-US" dirty="0" err="1"/>
              <a:t>clinica</a:t>
            </a:r>
            <a:r>
              <a:rPr lang="en-US" dirty="0"/>
              <a:t> TO </a:t>
            </a:r>
            <a:r>
              <a:rPr lang="en-US" dirty="0" err="1"/>
              <a:t>rol_user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GRANT SELECT ON ALL TABLES IN SCHEMA public TO </a:t>
            </a:r>
            <a:r>
              <a:rPr lang="en-US" dirty="0" err="1"/>
              <a:t>rol_user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GRANT </a:t>
            </a:r>
            <a:r>
              <a:rPr lang="en-US" dirty="0" err="1"/>
              <a:t>rol_user</a:t>
            </a:r>
            <a:r>
              <a:rPr lang="en-US" dirty="0"/>
              <a:t> TO </a:t>
            </a:r>
            <a:r>
              <a:rPr lang="en-US" dirty="0" err="1"/>
              <a:t>paciente</a:t>
            </a:r>
            <a:r>
              <a:rPr lang="en-US" dirty="0"/>
              <a:t>;</a:t>
            </a:r>
            <a:endParaRPr lang="es-CO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CC6A0E-D460-6DF9-06A8-C310B1C1E943}"/>
              </a:ext>
            </a:extLst>
          </p:cNvPr>
          <p:cNvSpPr txBox="1">
            <a:spLocks/>
          </p:cNvSpPr>
          <p:nvPr/>
        </p:nvSpPr>
        <p:spPr>
          <a:xfrm>
            <a:off x="634561" y="1185501"/>
            <a:ext cx="4011605" cy="703264"/>
          </a:xfrm>
          <a:prstGeom prst="rect">
            <a:avLst/>
          </a:prstGeom>
        </p:spPr>
        <p:txBody>
          <a:bodyPr anchor="b"/>
          <a:lstStyle>
            <a:lvl1pPr algn="l" defTabSz="549164" rtl="0" eaLnBrk="1" latinLnBrk="0" hangingPunct="1">
              <a:spcBef>
                <a:spcPct val="0"/>
              </a:spcBef>
              <a:buNone/>
              <a:defRPr sz="2344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Pacientes</a:t>
            </a:r>
            <a:endParaRPr lang="es-CO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7B5D7F-EFB2-15B0-B93D-C9E0862B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983" y="400468"/>
            <a:ext cx="2867293" cy="1124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FDD6C7-6A37-76ED-833D-ECCFDBBB2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983" y="1603111"/>
            <a:ext cx="6096794" cy="11886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D93157-F7F4-E403-E410-E431D644D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983" y="2870135"/>
            <a:ext cx="3758137" cy="10812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21F49A-BD73-822E-DE49-F95D02BCD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357" y="4144893"/>
            <a:ext cx="5196051" cy="5128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6AD33B-B1F3-FD54-6A34-2ED2DB8D8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983" y="4813496"/>
            <a:ext cx="6448106" cy="5715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438E34-BA20-CB46-DC16-B7826DC1A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3983" y="407602"/>
            <a:ext cx="2867293" cy="11171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2841D7-F79A-153E-F2B9-184D58239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3984" y="1581473"/>
            <a:ext cx="6096794" cy="6839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C0F9DE-D2A2-D26F-2600-3F5C4064AE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3986" y="2362388"/>
            <a:ext cx="3758136" cy="10812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77629A-0846-AE73-8480-0BAA896BF8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3359" y="3606679"/>
            <a:ext cx="5196049" cy="512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1EEC03-73EA-3EAC-85D4-71A97E5D7C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0438" y="4378997"/>
            <a:ext cx="6448104" cy="5715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5517EF9-4D9D-D79F-ACF9-69AA4BBBAC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7525" y="419970"/>
            <a:ext cx="2870835" cy="11171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72572D4-AC5B-3D28-9A49-098A0E8302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3359" y="1547078"/>
            <a:ext cx="6093254" cy="11844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500983-086D-8067-C3F2-3606A1B012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9336" y="2763683"/>
            <a:ext cx="5192509" cy="13959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31B8774-39A3-2D59-9F1E-BFC6CAF5D4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9336" y="4234258"/>
            <a:ext cx="6444566" cy="5525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3754303-8DF4-844F-8BB6-05D6E7AAAA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59811" y="4888101"/>
            <a:ext cx="708758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0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3" grpId="0"/>
      <p:bldP spid="3" grpId="1"/>
      <p:bldP spid="6" grpId="0"/>
      <p:bldP spid="6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1948</Words>
  <Application>Microsoft Office PowerPoint</Application>
  <PresentationFormat>Personalizado</PresentationFormat>
  <Paragraphs>272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Arial</vt:lpstr>
      <vt:lpstr>Segoe UI</vt:lpstr>
      <vt:lpstr>Tema de Office</vt:lpstr>
      <vt:lpstr>Presentación de PowerPoint</vt:lpstr>
      <vt:lpstr>Presentación de PowerPoint</vt:lpstr>
      <vt:lpstr>Funcionalidades BD - Consultas</vt:lpstr>
      <vt:lpstr>Funcionalidades BD – Optimización CTE</vt:lpstr>
      <vt:lpstr>Funcionalidades BD – Storage Procedure</vt:lpstr>
      <vt:lpstr>Funcionalidades BD - Vistas</vt:lpstr>
      <vt:lpstr>Funcionalidades BD - TRIGGERS</vt:lpstr>
      <vt:lpstr>Caso de Estudio – Pruebas de Optimización</vt:lpstr>
      <vt:lpstr>Roles &amp; Usuarios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Maria Juliana Ferro Bonilla</cp:lastModifiedBy>
  <cp:revision>46</cp:revision>
  <dcterms:created xsi:type="dcterms:W3CDTF">2020-08-21T13:03:05Z</dcterms:created>
  <dcterms:modified xsi:type="dcterms:W3CDTF">2025-05-11T15:29:21Z</dcterms:modified>
</cp:coreProperties>
</file>